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8" r:id="rId4"/>
    <p:sldId id="261" r:id="rId5"/>
    <p:sldId id="264" r:id="rId6"/>
    <p:sldId id="265" r:id="rId7"/>
    <p:sldId id="263" r:id="rId8"/>
    <p:sldId id="259" r:id="rId9"/>
    <p:sldId id="266" r:id="rId10"/>
    <p:sldId id="267" r:id="rId11"/>
  </p:sldIdLst>
  <p:sldSz cx="6858000" cy="9144000" type="letter"/>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985366-88F8-9404-A111-7E03CCE86EB8}" name="Norrish Samantha - Cincinnati-AMIG" initials="SN" userId="S::SNorrish@amig.com::2196dbd1-21ca-4fff-b58e-6445c7fa341c" providerId="AD"/>
  <p188:author id="{12A68BA4-6A4C-18E6-5057-9D74346723A3}" name="Lang Lori - Cincinnati-AMIG" initials="LC" userId="S::llang@amig.com::6db0a1fa-6e88-4c92-9264-028232df90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92F"/>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6B08F-9EF7-4258-9FED-4EEA86E278A1}" v="10" dt="2024-10-02T14:44:40.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364" y="-5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tags" Target="tags/tag1.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notesMaster" Target="notesMasters/notesMaster1.xml" Id="rId12" /><Relationship Type="http://schemas.openxmlformats.org/officeDocument/2006/relationships/tableStyles" Target="tableStyles.xml" Id="rId17" /><Relationship Type="http://schemas.openxmlformats.org/officeDocument/2006/relationships/slide" Target="slides/slide1.xml" Id="rId2" /><Relationship Type="http://schemas.openxmlformats.org/officeDocument/2006/relationships/theme" Target="theme/theme1.xml" Id="rId16" /><Relationship Type="http://schemas.microsoft.com/office/2018/10/relationships/authors" Target="author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viewProps" Target="viewProps.xml" Id="rId15" /><Relationship Type="http://schemas.openxmlformats.org/officeDocument/2006/relationships/slide" Target="slides/slide9.xml" Id="rId10" /><Relationship Type="http://schemas.microsoft.com/office/2015/10/relationships/revisionInfo" Target="revisionInfo.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presProps" Target="presProps.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6AE15-6661-4C72-85E1-19B11F0A3F99}" type="datetimeFigureOut">
              <a:rPr lang="en-US" smtClean="0"/>
              <a:t>10/2/2024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E3FE8-872D-4781-9100-172D23E201AA}" type="slidenum">
              <a:rPr lang="en-US" smtClean="0"/>
              <a:t>‹#›</a:t>
            </a:fld>
            <a:endParaRPr lang="en-US"/>
          </a:p>
        </p:txBody>
      </p:sp>
    </p:spTree>
    <p:extLst>
      <p:ext uri="{BB962C8B-B14F-4D97-AF65-F5344CB8AC3E}">
        <p14:creationId xmlns:p14="http://schemas.microsoft.com/office/powerpoint/2010/main" val="110278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1</a:t>
            </a:fld>
            <a:endParaRPr lang="en-US"/>
          </a:p>
        </p:txBody>
      </p:sp>
    </p:spTree>
    <p:extLst>
      <p:ext uri="{BB962C8B-B14F-4D97-AF65-F5344CB8AC3E}">
        <p14:creationId xmlns:p14="http://schemas.microsoft.com/office/powerpoint/2010/main" val="240241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10</a:t>
            </a:fld>
            <a:endParaRPr lang="en-US"/>
          </a:p>
        </p:txBody>
      </p:sp>
    </p:spTree>
    <p:extLst>
      <p:ext uri="{BB962C8B-B14F-4D97-AF65-F5344CB8AC3E}">
        <p14:creationId xmlns:p14="http://schemas.microsoft.com/office/powerpoint/2010/main" val="409552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2</a:t>
            </a:fld>
            <a:endParaRPr lang="en-US"/>
          </a:p>
        </p:txBody>
      </p:sp>
    </p:spTree>
    <p:extLst>
      <p:ext uri="{BB962C8B-B14F-4D97-AF65-F5344CB8AC3E}">
        <p14:creationId xmlns:p14="http://schemas.microsoft.com/office/powerpoint/2010/main" val="141332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3</a:t>
            </a:fld>
            <a:endParaRPr lang="en-US"/>
          </a:p>
        </p:txBody>
      </p:sp>
    </p:spTree>
    <p:extLst>
      <p:ext uri="{BB962C8B-B14F-4D97-AF65-F5344CB8AC3E}">
        <p14:creationId xmlns:p14="http://schemas.microsoft.com/office/powerpoint/2010/main" val="409518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4</a:t>
            </a:fld>
            <a:endParaRPr lang="en-US"/>
          </a:p>
        </p:txBody>
      </p:sp>
    </p:spTree>
    <p:extLst>
      <p:ext uri="{BB962C8B-B14F-4D97-AF65-F5344CB8AC3E}">
        <p14:creationId xmlns:p14="http://schemas.microsoft.com/office/powerpoint/2010/main" val="257384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5</a:t>
            </a:fld>
            <a:endParaRPr lang="en-US"/>
          </a:p>
        </p:txBody>
      </p:sp>
    </p:spTree>
    <p:extLst>
      <p:ext uri="{BB962C8B-B14F-4D97-AF65-F5344CB8AC3E}">
        <p14:creationId xmlns:p14="http://schemas.microsoft.com/office/powerpoint/2010/main" val="173671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6</a:t>
            </a:fld>
            <a:endParaRPr lang="en-US"/>
          </a:p>
        </p:txBody>
      </p:sp>
    </p:spTree>
    <p:extLst>
      <p:ext uri="{BB962C8B-B14F-4D97-AF65-F5344CB8AC3E}">
        <p14:creationId xmlns:p14="http://schemas.microsoft.com/office/powerpoint/2010/main" val="120035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7</a:t>
            </a:fld>
            <a:endParaRPr lang="en-US"/>
          </a:p>
        </p:txBody>
      </p:sp>
    </p:spTree>
    <p:extLst>
      <p:ext uri="{BB962C8B-B14F-4D97-AF65-F5344CB8AC3E}">
        <p14:creationId xmlns:p14="http://schemas.microsoft.com/office/powerpoint/2010/main" val="40848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8</a:t>
            </a:fld>
            <a:endParaRPr lang="en-US"/>
          </a:p>
        </p:txBody>
      </p:sp>
    </p:spTree>
    <p:extLst>
      <p:ext uri="{BB962C8B-B14F-4D97-AF65-F5344CB8AC3E}">
        <p14:creationId xmlns:p14="http://schemas.microsoft.com/office/powerpoint/2010/main" val="325594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8E3FE8-872D-4781-9100-172D23E201AA}" type="slidenum">
              <a:rPr lang="en-US" smtClean="0"/>
              <a:t>9</a:t>
            </a:fld>
            <a:endParaRPr lang="en-US"/>
          </a:p>
        </p:txBody>
      </p:sp>
    </p:spTree>
    <p:extLst>
      <p:ext uri="{BB962C8B-B14F-4D97-AF65-F5344CB8AC3E}">
        <p14:creationId xmlns:p14="http://schemas.microsoft.com/office/powerpoint/2010/main" val="120035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3F9B015-1F2A-4733-B566-2ED3025D25C8}"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182521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9B015-1F2A-4733-B566-2ED3025D25C8}"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260741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9B015-1F2A-4733-B566-2ED3025D25C8}"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415661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9B015-1F2A-4733-B566-2ED3025D25C8}"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257730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9B015-1F2A-4733-B566-2ED3025D25C8}"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371119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9B015-1F2A-4733-B566-2ED3025D25C8}"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130095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F9B015-1F2A-4733-B566-2ED3025D25C8}"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150459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F9B015-1F2A-4733-B566-2ED3025D25C8}"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366064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9B015-1F2A-4733-B566-2ED3025D25C8}"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291449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F9B015-1F2A-4733-B566-2ED3025D25C8}"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B1595-9F8D-42C3-A5E3-BB63B06C8E32}" type="slidenum">
              <a:rPr lang="en-US" smtClean="0"/>
              <a:t>‹#›</a:t>
            </a:fld>
            <a:endParaRPr lang="en-US"/>
          </a:p>
        </p:txBody>
      </p:sp>
    </p:spTree>
    <p:extLst>
      <p:ext uri="{BB962C8B-B14F-4D97-AF65-F5344CB8AC3E}">
        <p14:creationId xmlns:p14="http://schemas.microsoft.com/office/powerpoint/2010/main" val="197566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F9B015-1F2A-4733-B566-2ED3025D25C8}"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B1595-9F8D-42C3-A5E3-BB63B06C8E32}" type="slidenum">
              <a:rPr lang="en-US" smtClean="0"/>
              <a:t>‹#›</a:t>
            </a:fld>
            <a:endParaRPr lang="en-US"/>
          </a:p>
        </p:txBody>
      </p:sp>
    </p:spTree>
    <p:custDataLst>
      <p:tags r:id="rId1"/>
    </p:custDataLst>
    <p:extLst>
      <p:ext uri="{BB962C8B-B14F-4D97-AF65-F5344CB8AC3E}">
        <p14:creationId xmlns:p14="http://schemas.microsoft.com/office/powerpoint/2010/main" val="370853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3F9B015-1F2A-4733-B566-2ED3025D25C8}" type="datetimeFigureOut">
              <a:rPr lang="en-US" smtClean="0"/>
              <a:t>10/2/2024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66B1595-9F8D-42C3-A5E3-BB63B06C8E32}" type="slidenum">
              <a:rPr lang="en-US" smtClean="0"/>
              <a:t>‹#›</a:t>
            </a:fld>
            <a:endParaRPr lang="en-US"/>
          </a:p>
        </p:txBody>
      </p:sp>
    </p:spTree>
    <p:extLst>
      <p:ext uri="{BB962C8B-B14F-4D97-AF65-F5344CB8AC3E}">
        <p14:creationId xmlns:p14="http://schemas.microsoft.com/office/powerpoint/2010/main" val="663921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mailto:noreply-activity@amig.com" TargetMode="External"/><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2B5EB1-A33E-4F55-A4EE-0B03616993D3}"/>
              </a:ext>
            </a:extLst>
          </p:cNvPr>
          <p:cNvPicPr>
            <a:picLocks noChangeAspect="1"/>
          </p:cNvPicPr>
          <p:nvPr/>
        </p:nvPicPr>
        <p:blipFill>
          <a:blip r:embed="rId4"/>
          <a:stretch>
            <a:fillRect/>
          </a:stretch>
        </p:blipFill>
        <p:spPr>
          <a:xfrm>
            <a:off x="451717" y="2525257"/>
            <a:ext cx="5797460" cy="2998577"/>
          </a:xfrm>
          <a:prstGeom prst="rect">
            <a:avLst/>
          </a:prstGeom>
          <a:ln w="12700">
            <a:solidFill>
              <a:schemeClr val="tx1"/>
            </a:solidFill>
          </a:ln>
        </p:spPr>
      </p:pic>
      <p:pic>
        <p:nvPicPr>
          <p:cNvPr id="6" name="Picture 5">
            <a:extLst>
              <a:ext uri="{FF2B5EF4-FFF2-40B4-BE49-F238E27FC236}">
                <a16:creationId xmlns:a16="http://schemas.microsoft.com/office/drawing/2014/main" id="{31BEF47B-F605-4796-9F54-C2095078A3D6}"/>
              </a:ext>
            </a:extLst>
          </p:cNvPr>
          <p:cNvPicPr>
            <a:picLocks noChangeAspect="1"/>
          </p:cNvPicPr>
          <p:nvPr/>
        </p:nvPicPr>
        <p:blipFill>
          <a:blip r:embed="rId5"/>
          <a:stretch>
            <a:fillRect/>
          </a:stretch>
        </p:blipFill>
        <p:spPr>
          <a:xfrm>
            <a:off x="437877" y="6266600"/>
            <a:ext cx="5797460" cy="2340712"/>
          </a:xfrm>
          <a:prstGeom prst="rect">
            <a:avLst/>
          </a:prstGeom>
          <a:ln w="12700">
            <a:solidFill>
              <a:schemeClr val="tx1"/>
            </a:solidFill>
          </a:ln>
        </p:spPr>
      </p:pic>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3812" y="1359845"/>
            <a:ext cx="6317227" cy="1661993"/>
          </a:xfrm>
          <a:prstGeom prst="rect">
            <a:avLst/>
          </a:prstGeom>
          <a:noFill/>
        </p:spPr>
        <p:txBody>
          <a:bodyPr wrap="square" rtlCol="0">
            <a:spAutoFit/>
          </a:bodyPr>
          <a:lstStyle/>
          <a:p>
            <a:pPr marL="400050"/>
            <a:r>
              <a:rPr lang="en-US" sz="1400" dirty="0">
                <a:latin typeface="Raleway" panose="020B0003030101060003" pitchFamily="34" charset="0"/>
                <a:cs typeface="Arial" panose="020B0604020202020204" pitchFamily="34" charset="0"/>
              </a:rPr>
              <a:t>When quoting a risk, an underwriting rule that requires further review could be encountered. On the Issuance page a blue message that allows you to view more details will appear</a:t>
            </a:r>
          </a:p>
          <a:p>
            <a:pPr marL="400050"/>
            <a:endParaRPr lang="en-US" sz="1400" dirty="0">
              <a:latin typeface="Raleway" panose="020B0003030101060003" pitchFamily="34" charset="0"/>
              <a:cs typeface="Arial" panose="020B0604020202020204" pitchFamily="34" charset="0"/>
            </a:endParaRPr>
          </a:p>
          <a:p>
            <a:pPr marL="400050"/>
            <a:r>
              <a:rPr lang="en-US" sz="1400" dirty="0">
                <a:latin typeface="Raleway" panose="020B0003030101060003" pitchFamily="34" charset="0"/>
                <a:cs typeface="Arial" panose="020B0604020202020204" pitchFamily="34" charset="0"/>
              </a:rPr>
              <a:t>Select </a:t>
            </a:r>
            <a:r>
              <a:rPr lang="en-US" sz="1400" b="1" dirty="0">
                <a:latin typeface="Raleway" panose="020B0003030101060003" pitchFamily="34" charset="0"/>
                <a:cs typeface="Arial" panose="020B0604020202020204" pitchFamily="34" charset="0"/>
              </a:rPr>
              <a:t>Click Here </a:t>
            </a:r>
            <a:r>
              <a:rPr lang="en-US" sz="1400" dirty="0">
                <a:latin typeface="Raleway" panose="020B0003030101060003" pitchFamily="34" charset="0"/>
                <a:cs typeface="Arial" panose="020B0604020202020204" pitchFamily="34" charset="0"/>
              </a:rPr>
              <a:t>to view</a:t>
            </a:r>
          </a:p>
          <a:p>
            <a:pPr marL="400050"/>
            <a:endParaRPr lang="en-US" sz="1400" dirty="0">
              <a:latin typeface="Raleway" panose="020B0003030101060003" pitchFamily="34" charset="0"/>
              <a:cs typeface="Arial" panose="020B0604020202020204" pitchFamily="34" charset="0"/>
            </a:endParaRPr>
          </a:p>
          <a:p>
            <a:endParaRPr lang="en-US" dirty="0"/>
          </a:p>
        </p:txBody>
      </p:sp>
      <p:sp>
        <p:nvSpPr>
          <p:cNvPr id="5" name="Text Box 14"/>
          <p:cNvSpPr txBox="1">
            <a:spLocks noChangeArrowheads="1"/>
          </p:cNvSpPr>
          <p:nvPr/>
        </p:nvSpPr>
        <p:spPr bwMode="auto">
          <a:xfrm>
            <a:off x="1982100" y="928673"/>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effectLst/>
                <a:latin typeface="Raleway" panose="020B0003030101060003" pitchFamily="34" charset="0"/>
                <a:ea typeface="Calibri" panose="020F0502020204030204" pitchFamily="34" charset="0"/>
                <a:cs typeface="Times New Roman" panose="02020603050405020304" pitchFamily="18" charset="0"/>
              </a:rPr>
              <a:t>Underwriting Referral Process</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pic>
        <p:nvPicPr>
          <p:cNvPr id="7" name="Picture 6" descr="C:\Users\n1302654\Desktop\AMsuite_Logo_Blu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sp>
        <p:nvSpPr>
          <p:cNvPr id="14" name="Oval 13"/>
          <p:cNvSpPr/>
          <p:nvPr/>
        </p:nvSpPr>
        <p:spPr>
          <a:xfrm>
            <a:off x="343684" y="1408749"/>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1</a:t>
            </a:r>
          </a:p>
        </p:txBody>
      </p:sp>
      <p:sp>
        <p:nvSpPr>
          <p:cNvPr id="36" name="TextBox 35">
            <a:extLst>
              <a:ext uri="{FF2B5EF4-FFF2-40B4-BE49-F238E27FC236}">
                <a16:creationId xmlns:a16="http://schemas.microsoft.com/office/drawing/2014/main" id="{C110E832-86E3-4D1E-8006-1BA7C429051B}"/>
              </a:ext>
            </a:extLst>
          </p:cNvPr>
          <p:cNvSpPr txBox="1"/>
          <p:nvPr/>
        </p:nvSpPr>
        <p:spPr>
          <a:xfrm>
            <a:off x="391379" y="5581230"/>
            <a:ext cx="6319454" cy="523220"/>
          </a:xfrm>
          <a:prstGeom prst="rect">
            <a:avLst/>
          </a:prstGeom>
          <a:noFill/>
        </p:spPr>
        <p:txBody>
          <a:bodyPr wrap="square" rtlCol="0">
            <a:spAutoFit/>
          </a:bodyPr>
          <a:lstStyle/>
          <a:p>
            <a:pPr marL="228600"/>
            <a:r>
              <a:rPr lang="en-US" sz="1400" dirty="0">
                <a:latin typeface="Raleway" panose="020B0003030101060003" pitchFamily="34" charset="0"/>
                <a:cs typeface="Arial" panose="020B0604020202020204" pitchFamily="34" charset="0"/>
              </a:rPr>
              <a:t>A message will appear “Are you sure you want to navigate away from this page?”  Select </a:t>
            </a:r>
            <a:r>
              <a:rPr lang="en-US" sz="1400" b="1" dirty="0">
                <a:latin typeface="Raleway" panose="020B0003030101060003" pitchFamily="34" charset="0"/>
                <a:cs typeface="Arial" panose="020B0604020202020204" pitchFamily="34" charset="0"/>
              </a:rPr>
              <a:t>Yes</a:t>
            </a:r>
          </a:p>
        </p:txBody>
      </p:sp>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340F5B9-E4EA-4B95-A11C-7AE136365BC0}"/>
              </a:ext>
            </a:extLst>
          </p:cNvPr>
          <p:cNvGrpSpPr>
            <a:grpSpLocks/>
          </p:cNvGrpSpPr>
          <p:nvPr/>
        </p:nvGrpSpPr>
        <p:grpSpPr bwMode="auto">
          <a:xfrm>
            <a:off x="391379" y="8834875"/>
            <a:ext cx="6169660" cy="1270"/>
            <a:chOff x="920" y="15070"/>
            <a:chExt cx="9716" cy="2"/>
          </a:xfrm>
        </p:grpSpPr>
        <p:sp>
          <p:nvSpPr>
            <p:cNvPr id="42" name="Freeform 24">
              <a:extLst>
                <a:ext uri="{FF2B5EF4-FFF2-40B4-BE49-F238E27FC236}">
                  <a16:creationId xmlns:a16="http://schemas.microsoft.com/office/drawing/2014/main" id="{33E805A6-5665-4FEE-9FF1-64149A356327}"/>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43" name="Picture 42">
            <a:extLst>
              <a:ext uri="{FF2B5EF4-FFF2-40B4-BE49-F238E27FC236}">
                <a16:creationId xmlns:a16="http://schemas.microsoft.com/office/drawing/2014/main" id="{C1DB848F-23E5-422A-B6FC-3F6284364246}"/>
              </a:ext>
            </a:extLst>
          </p:cNvPr>
          <p:cNvPicPr/>
          <p:nvPr/>
        </p:nvPicPr>
        <p:blipFill rotWithShape="1">
          <a:blip r:embed="rId7" cstate="print">
            <a:extLst>
              <a:ext uri="{28A0092B-C50C-407E-A947-70E740481C1C}">
                <a14:useLocalDpi xmlns:a14="http://schemas.microsoft.com/office/drawing/2010/main" val="0"/>
              </a:ext>
            </a:extLst>
          </a:blip>
          <a:srcRect l="2203" t="9086" r="71471" b="42019"/>
          <a:stretch/>
        </p:blipFill>
        <p:spPr>
          <a:xfrm>
            <a:off x="127888" y="86551"/>
            <a:ext cx="1814892" cy="683973"/>
          </a:xfrm>
          <a:prstGeom prst="rect">
            <a:avLst/>
          </a:prstGeom>
        </p:spPr>
      </p:pic>
      <p:pic>
        <p:nvPicPr>
          <p:cNvPr id="30" name="Picture 29" descr="Logo&#10;&#10;Description automatically generated">
            <a:extLst>
              <a:ext uri="{FF2B5EF4-FFF2-40B4-BE49-F238E27FC236}">
                <a16:creationId xmlns:a16="http://schemas.microsoft.com/office/drawing/2014/main" id="{88FD78CA-0CBE-4F8F-A223-17E506D7E709}"/>
              </a:ext>
            </a:extLst>
          </p:cNvPr>
          <p:cNvPicPr>
            <a:picLocks noChangeAspect="1"/>
          </p:cNvPicPr>
          <p:nvPr/>
        </p:nvPicPr>
        <p:blipFill rotWithShape="1">
          <a:blip r:embed="rId8">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39" name="Oval 38">
            <a:extLst>
              <a:ext uri="{FF2B5EF4-FFF2-40B4-BE49-F238E27FC236}">
                <a16:creationId xmlns:a16="http://schemas.microsoft.com/office/drawing/2014/main" id="{F963930C-1A74-41AE-B21C-2149908E99B6}"/>
              </a:ext>
            </a:extLst>
          </p:cNvPr>
          <p:cNvSpPr/>
          <p:nvPr/>
        </p:nvSpPr>
        <p:spPr>
          <a:xfrm>
            <a:off x="343682" y="5641165"/>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3</a:t>
            </a:r>
          </a:p>
        </p:txBody>
      </p:sp>
      <p:sp>
        <p:nvSpPr>
          <p:cNvPr id="22" name="Oval 21">
            <a:extLst>
              <a:ext uri="{FF2B5EF4-FFF2-40B4-BE49-F238E27FC236}">
                <a16:creationId xmlns:a16="http://schemas.microsoft.com/office/drawing/2014/main" id="{9E09FFC1-A413-4E3D-8DA2-15DACBB62C5A}"/>
              </a:ext>
            </a:extLst>
          </p:cNvPr>
          <p:cNvSpPr/>
          <p:nvPr/>
        </p:nvSpPr>
        <p:spPr>
          <a:xfrm>
            <a:off x="343683" y="2142202"/>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2</a:t>
            </a:r>
          </a:p>
        </p:txBody>
      </p:sp>
      <p:sp>
        <p:nvSpPr>
          <p:cNvPr id="21" name="Rectangle 20">
            <a:extLst>
              <a:ext uri="{FF2B5EF4-FFF2-40B4-BE49-F238E27FC236}">
                <a16:creationId xmlns:a16="http://schemas.microsoft.com/office/drawing/2014/main" id="{AA687B30-18D2-4921-B35D-A45DFAD5FEDD}"/>
              </a:ext>
            </a:extLst>
          </p:cNvPr>
          <p:cNvSpPr/>
          <p:nvPr/>
        </p:nvSpPr>
        <p:spPr>
          <a:xfrm>
            <a:off x="2443163" y="3433897"/>
            <a:ext cx="985837" cy="6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ectangle 23">
            <a:extLst>
              <a:ext uri="{FF2B5EF4-FFF2-40B4-BE49-F238E27FC236}">
                <a16:creationId xmlns:a16="http://schemas.microsoft.com/office/drawing/2014/main" id="{F2CC1625-F29F-406F-94F1-33B9ABCBB344}"/>
              </a:ext>
            </a:extLst>
          </p:cNvPr>
          <p:cNvSpPr/>
          <p:nvPr/>
        </p:nvSpPr>
        <p:spPr>
          <a:xfrm>
            <a:off x="1128088" y="4796280"/>
            <a:ext cx="1030147" cy="179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a:extLst>
              <a:ext uri="{FF2B5EF4-FFF2-40B4-BE49-F238E27FC236}">
                <a16:creationId xmlns:a16="http://schemas.microsoft.com/office/drawing/2014/main" id="{5019DF75-563B-4BB0-998D-45D8A8A84BA8}"/>
              </a:ext>
            </a:extLst>
          </p:cNvPr>
          <p:cNvSpPr/>
          <p:nvPr/>
        </p:nvSpPr>
        <p:spPr>
          <a:xfrm>
            <a:off x="2409795" y="3107488"/>
            <a:ext cx="492431" cy="6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9725584-8997-4BEB-A114-7FC1431D403B}"/>
              </a:ext>
            </a:extLst>
          </p:cNvPr>
          <p:cNvSpPr/>
          <p:nvPr/>
        </p:nvSpPr>
        <p:spPr>
          <a:xfrm>
            <a:off x="1489669" y="4321212"/>
            <a:ext cx="492431" cy="115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BD98D2-1090-4618-ADBD-9A52A12E1DE0}"/>
              </a:ext>
            </a:extLst>
          </p:cNvPr>
          <p:cNvSpPr/>
          <p:nvPr/>
        </p:nvSpPr>
        <p:spPr>
          <a:xfrm>
            <a:off x="3376992" y="4321212"/>
            <a:ext cx="492431" cy="115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D211589-DA56-4BC6-80BE-11A2DB966C88}"/>
              </a:ext>
            </a:extLst>
          </p:cNvPr>
          <p:cNvSpPr/>
          <p:nvPr/>
        </p:nvSpPr>
        <p:spPr>
          <a:xfrm>
            <a:off x="2983778" y="4473093"/>
            <a:ext cx="492431" cy="115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26C97A3-074E-4BDC-97C5-C82EB763A0AE}"/>
              </a:ext>
            </a:extLst>
          </p:cNvPr>
          <p:cNvSpPr/>
          <p:nvPr/>
        </p:nvSpPr>
        <p:spPr>
          <a:xfrm>
            <a:off x="3304890" y="4473093"/>
            <a:ext cx="1974224" cy="191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7">
            <a:extLst>
              <a:ext uri="{FF2B5EF4-FFF2-40B4-BE49-F238E27FC236}">
                <a16:creationId xmlns:a16="http://schemas.microsoft.com/office/drawing/2014/main" id="{9E8F9179-7F26-4A68-8421-88425397918B}"/>
              </a:ext>
            </a:extLst>
          </p:cNvPr>
          <p:cNvSpPr txBox="1">
            <a:spLocks noChangeArrowheads="1"/>
          </p:cNvSpPr>
          <p:nvPr/>
        </p:nvSpPr>
        <p:spPr bwMode="auto">
          <a:xfrm>
            <a:off x="597571" y="8875935"/>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6">
            <a:extLst>
              <a:ext uri="{FF2B5EF4-FFF2-40B4-BE49-F238E27FC236}">
                <a16:creationId xmlns:a16="http://schemas.microsoft.com/office/drawing/2014/main" id="{2F700FB2-A41C-4957-8BD7-E411E0360F8F}"/>
              </a:ext>
            </a:extLst>
          </p:cNvPr>
          <p:cNvSpPr txBox="1">
            <a:spLocks noChangeArrowheads="1"/>
          </p:cNvSpPr>
          <p:nvPr/>
        </p:nvSpPr>
        <p:spPr bwMode="auto">
          <a:xfrm>
            <a:off x="6057415" y="8864644"/>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71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316986A-5874-4095-8EAB-EF674AC66394}"/>
              </a:ext>
            </a:extLst>
          </p:cNvPr>
          <p:cNvSpPr txBox="1"/>
          <p:nvPr/>
        </p:nvSpPr>
        <p:spPr>
          <a:xfrm>
            <a:off x="351817" y="1480192"/>
            <a:ext cx="5889768" cy="369332"/>
          </a:xfrm>
          <a:prstGeom prst="rect">
            <a:avLst/>
          </a:prstGeom>
          <a:noFill/>
        </p:spPr>
        <p:txBody>
          <a:bodyPr wrap="square">
            <a:spAutoFit/>
          </a:bodyPr>
          <a:lstStyle/>
          <a:p>
            <a:r>
              <a:rPr lang="en-US">
                <a:solidFill>
                  <a:srgbClr val="00B0F0"/>
                </a:solidFill>
                <a:latin typeface="Raleway" panose="020B0003030101060003" pitchFamily="34" charset="0"/>
                <a:cs typeface="Arial" panose="020B0604020202020204" pitchFamily="34" charset="0"/>
              </a:rPr>
              <a:t>Helpful Hints</a:t>
            </a:r>
          </a:p>
        </p:txBody>
      </p:sp>
      <p:sp>
        <p:nvSpPr>
          <p:cNvPr id="44" name="TextBox 43">
            <a:extLst>
              <a:ext uri="{FF2B5EF4-FFF2-40B4-BE49-F238E27FC236}">
                <a16:creationId xmlns:a16="http://schemas.microsoft.com/office/drawing/2014/main" id="{8E94F6FB-39BC-4697-91CC-D82AA6F5ADBF}"/>
              </a:ext>
            </a:extLst>
          </p:cNvPr>
          <p:cNvSpPr txBox="1"/>
          <p:nvPr/>
        </p:nvSpPr>
        <p:spPr>
          <a:xfrm>
            <a:off x="171535" y="2042584"/>
            <a:ext cx="6169660" cy="4185761"/>
          </a:xfrm>
          <a:prstGeom prst="rect">
            <a:avLst/>
          </a:prstGeom>
          <a:noFill/>
        </p:spPr>
        <p:txBody>
          <a:bodyPr wrap="square">
            <a:spAutoFit/>
          </a:bodyPr>
          <a:lstStyle/>
          <a:p>
            <a:pPr marL="684213" indent="-285750">
              <a:buFont typeface="Wingdings" panose="05000000000000000000" pitchFamily="2" charset="2"/>
              <a:buChar char="Ø"/>
            </a:pPr>
            <a:r>
              <a:rPr lang="en-US" sz="1400">
                <a:latin typeface="Raleway" panose="020B0003030101060003" pitchFamily="34" charset="0"/>
                <a:cs typeface="Arial" panose="020B0604020202020204" pitchFamily="34" charset="0"/>
              </a:rPr>
              <a:t>When quoting, if you receive a message that your quote requires Underwriting Review </a:t>
            </a:r>
          </a:p>
          <a:p>
            <a:pPr marL="1141413" lvl="1" indent="-285750">
              <a:buFont typeface="Arial" panose="020B0604020202020204" pitchFamily="34" charset="0"/>
              <a:buChar char="•"/>
            </a:pPr>
            <a:r>
              <a:rPr lang="en-US" sz="1400">
                <a:latin typeface="Raleway" panose="020B0003030101060003" pitchFamily="34" charset="0"/>
                <a:cs typeface="Arial" panose="020B0604020202020204" pitchFamily="34" charset="0"/>
              </a:rPr>
              <a:t>Edit quote to make it eligible or</a:t>
            </a:r>
          </a:p>
          <a:p>
            <a:pPr marL="1141413" lvl="1" indent="-285750">
              <a:buFont typeface="Arial" panose="020B0604020202020204" pitchFamily="34" charset="0"/>
              <a:buChar char="•"/>
            </a:pPr>
            <a:r>
              <a:rPr lang="en-US" sz="1400">
                <a:latin typeface="Raleway" panose="020B0003030101060003" pitchFamily="34" charset="0"/>
                <a:cs typeface="Arial" panose="020B0604020202020204" pitchFamily="34" charset="0"/>
              </a:rPr>
              <a:t>Submit the quote to your Underwriting Authority for further review via an Activity</a:t>
            </a:r>
          </a:p>
          <a:p>
            <a:pPr marL="1141413" lvl="1" indent="-285750">
              <a:buFont typeface="Arial" panose="020B0604020202020204" pitchFamily="34" charset="0"/>
              <a:buChar char="•"/>
            </a:pPr>
            <a:endParaRPr lang="en-US" sz="1400">
              <a:latin typeface="Raleway" panose="020B0003030101060003" pitchFamily="34" charset="0"/>
              <a:cs typeface="Arial" panose="020B0604020202020204" pitchFamily="34" charset="0"/>
            </a:endParaRPr>
          </a:p>
          <a:p>
            <a:pPr marL="688975" lvl="1" indent="-285750">
              <a:buFont typeface="Wingdings" panose="05000000000000000000" pitchFamily="2" charset="2"/>
              <a:buChar char="Ø"/>
            </a:pPr>
            <a:r>
              <a:rPr lang="en-US" sz="1400">
                <a:latin typeface="Raleway" panose="020B0003030101060003" pitchFamily="34" charset="0"/>
                <a:cs typeface="Arial" panose="020B0604020202020204" pitchFamily="34" charset="0"/>
              </a:rPr>
              <a:t>The Underwriter reviews the quote, the exception request, and will either approve or decline the request for an exception.  </a:t>
            </a:r>
          </a:p>
          <a:p>
            <a:pPr marL="1146175" lvl="2" indent="-285750">
              <a:buFont typeface="Arial" panose="020B0604020202020204" pitchFamily="34" charset="0"/>
              <a:buChar char="•"/>
            </a:pPr>
            <a:r>
              <a:rPr lang="en-US" sz="1400">
                <a:latin typeface="Raleway" panose="020B0003030101060003" pitchFamily="34" charset="0"/>
                <a:cs typeface="Arial" panose="020B0604020202020204" pitchFamily="34" charset="0"/>
              </a:rPr>
              <a:t>The Underwriter may request additional information with the decline to review further</a:t>
            </a:r>
          </a:p>
          <a:p>
            <a:pPr marL="1146175" lvl="2" indent="-285750">
              <a:buFont typeface="Arial" panose="020B0604020202020204" pitchFamily="34" charset="0"/>
              <a:buChar char="•"/>
            </a:pPr>
            <a:r>
              <a:rPr lang="en-US" sz="1400">
                <a:latin typeface="Raleway" panose="020B0003030101060003" pitchFamily="34" charset="0"/>
                <a:cs typeface="Arial" panose="020B0604020202020204" pitchFamily="34" charset="0"/>
              </a:rPr>
              <a:t>The Underwriter will respond through an Activity within five business days after submission (8 PM EST)</a:t>
            </a:r>
          </a:p>
          <a:p>
            <a:pPr marL="688975" lvl="1" indent="-285750">
              <a:buFont typeface="Arial" panose="020B0604020202020204" pitchFamily="34" charset="0"/>
              <a:buChar char="•"/>
            </a:pPr>
            <a:endParaRPr lang="en-US" sz="1400">
              <a:latin typeface="Raleway" panose="020B0003030101060003" pitchFamily="34" charset="0"/>
              <a:cs typeface="Arial" panose="020B0604020202020204" pitchFamily="34" charset="0"/>
            </a:endParaRPr>
          </a:p>
          <a:p>
            <a:pPr marL="688975" lvl="1" indent="-285750">
              <a:buFont typeface="Wingdings" panose="05000000000000000000" pitchFamily="2" charset="2"/>
              <a:buChar char="Ø"/>
            </a:pPr>
            <a:r>
              <a:rPr lang="en-US" sz="1400">
                <a:latin typeface="Raleway" panose="020B0003030101060003" pitchFamily="34" charset="0"/>
                <a:cs typeface="Arial" panose="020B0604020202020204" pitchFamily="34" charset="0"/>
              </a:rPr>
              <a:t>An email notification will be sent advising of an Activity</a:t>
            </a:r>
          </a:p>
          <a:p>
            <a:pPr marL="403225" lvl="1"/>
            <a:endParaRPr lang="en-US" sz="1400">
              <a:latin typeface="Raleway" panose="020B0003030101060003" pitchFamily="34" charset="0"/>
              <a:cs typeface="Arial" panose="020B0604020202020204" pitchFamily="34" charset="0"/>
            </a:endParaRPr>
          </a:p>
          <a:p>
            <a:pPr marL="688975" lvl="1" indent="-285750">
              <a:buFont typeface="Wingdings" panose="05000000000000000000" pitchFamily="2" charset="2"/>
              <a:buChar char="Ø"/>
            </a:pPr>
            <a:r>
              <a:rPr lang="en-US" sz="1400">
                <a:latin typeface="Raleway" panose="020B0003030101060003" pitchFamily="34" charset="0"/>
                <a:cs typeface="Arial" panose="020B0604020202020204" pitchFamily="34" charset="0"/>
              </a:rPr>
              <a:t>View the Activity if approved, complete the quote or policy change  </a:t>
            </a:r>
          </a:p>
          <a:p>
            <a:pPr marL="688975" lvl="1" indent="-285750">
              <a:buFont typeface="Arial" panose="020B0604020202020204" pitchFamily="34" charset="0"/>
              <a:buChar char="•"/>
            </a:pPr>
            <a:endParaRPr lang="en-US" sz="1400">
              <a:latin typeface="Raleway" panose="020B0003030101060003" pitchFamily="34" charset="0"/>
              <a:cs typeface="Arial" panose="020B0604020202020204" pitchFamily="34" charset="0"/>
            </a:endParaRPr>
          </a:p>
          <a:p>
            <a:pPr marL="688975" lvl="1" indent="-285750">
              <a:buFont typeface="Wingdings" panose="05000000000000000000" pitchFamily="2" charset="2"/>
              <a:buChar char="Ø"/>
            </a:pPr>
            <a:r>
              <a:rPr lang="en-US" sz="1400">
                <a:latin typeface="Raleway" panose="020B0003030101060003" pitchFamily="34" charset="0"/>
                <a:cs typeface="Arial" panose="020B0604020202020204" pitchFamily="34" charset="0"/>
              </a:rPr>
              <a:t>Mark the Activity Complete to remove from your list of Activities</a:t>
            </a:r>
          </a:p>
        </p:txBody>
      </p:sp>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n1302654\Desktop\AMsuite_Logo_Blu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pic>
        <p:nvPicPr>
          <p:cNvPr id="47" name="Picture 46">
            <a:extLst>
              <a:ext uri="{FF2B5EF4-FFF2-40B4-BE49-F238E27FC236}">
                <a16:creationId xmlns:a16="http://schemas.microsoft.com/office/drawing/2014/main" id="{94A56A28-3443-456F-B435-6DBA96F00190}"/>
              </a:ext>
            </a:extLst>
          </p:cNvPr>
          <p:cNvPicPr/>
          <p:nvPr/>
        </p:nvPicPr>
        <p:blipFill rotWithShape="1">
          <a:blip r:embed="rId5"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6">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27" name="Text Box 14">
            <a:extLst>
              <a:ext uri="{FF2B5EF4-FFF2-40B4-BE49-F238E27FC236}">
                <a16:creationId xmlns:a16="http://schemas.microsoft.com/office/drawing/2014/main" id="{A819F5B5-DBDF-4C6F-AD14-48F388737D14}"/>
              </a:ext>
            </a:extLst>
          </p:cNvPr>
          <p:cNvSpPr txBox="1">
            <a:spLocks noChangeArrowheads="1"/>
          </p:cNvSpPr>
          <p:nvPr/>
        </p:nvSpPr>
        <p:spPr bwMode="auto">
          <a:xfrm>
            <a:off x="1994166" y="951869"/>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effectLst/>
                <a:latin typeface="Raleway" panose="020B0003030101060003" pitchFamily="34" charset="0"/>
                <a:ea typeface="Calibri" panose="020F0502020204030204" pitchFamily="34" charset="0"/>
                <a:cs typeface="Times New Roman" panose="02020603050405020304" pitchFamily="18" charset="0"/>
              </a:rPr>
              <a:t>Viewing Activities</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A4B06166-31C9-421D-AE0B-2D4DB9628247}"/>
              </a:ext>
            </a:extLst>
          </p:cNvPr>
          <p:cNvGrpSpPr>
            <a:grpSpLocks/>
          </p:cNvGrpSpPr>
          <p:nvPr/>
        </p:nvGrpSpPr>
        <p:grpSpPr bwMode="auto">
          <a:xfrm>
            <a:off x="221514" y="8028032"/>
            <a:ext cx="6169660" cy="1270"/>
            <a:chOff x="920" y="15070"/>
            <a:chExt cx="9716" cy="2"/>
          </a:xfrm>
        </p:grpSpPr>
        <p:sp>
          <p:nvSpPr>
            <p:cNvPr id="13" name="Freeform 24">
              <a:extLst>
                <a:ext uri="{FF2B5EF4-FFF2-40B4-BE49-F238E27FC236}">
                  <a16:creationId xmlns:a16="http://schemas.microsoft.com/office/drawing/2014/main" id="{68FA7407-E4A6-46D0-97B4-B178E7750262}"/>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 name="Text Box 6">
            <a:extLst>
              <a:ext uri="{FF2B5EF4-FFF2-40B4-BE49-F238E27FC236}">
                <a16:creationId xmlns:a16="http://schemas.microsoft.com/office/drawing/2014/main" id="{3D9F6B83-2069-98C5-E361-57F06711E004}"/>
              </a:ext>
            </a:extLst>
          </p:cNvPr>
          <p:cNvSpPr txBox="1">
            <a:spLocks noChangeArrowheads="1"/>
          </p:cNvSpPr>
          <p:nvPr/>
        </p:nvSpPr>
        <p:spPr bwMode="auto">
          <a:xfrm>
            <a:off x="6057415" y="8864644"/>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
        <p:nvSpPr>
          <p:cNvPr id="3" name="Text Box 7">
            <a:extLst>
              <a:ext uri="{FF2B5EF4-FFF2-40B4-BE49-F238E27FC236}">
                <a16:creationId xmlns:a16="http://schemas.microsoft.com/office/drawing/2014/main" id="{E941B65C-D9EF-98E0-6F89-07020EF20389}"/>
              </a:ext>
            </a:extLst>
          </p:cNvPr>
          <p:cNvSpPr txBox="1">
            <a:spLocks noChangeArrowheads="1"/>
          </p:cNvSpPr>
          <p:nvPr/>
        </p:nvSpPr>
        <p:spPr bwMode="auto">
          <a:xfrm>
            <a:off x="484309" y="8094522"/>
            <a:ext cx="5757276" cy="106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dirty="0">
                <a:effectLst/>
                <a:latin typeface="Raleway" panose="020B0503030101060003" pitchFamily="34" charset="0"/>
                <a:ea typeface="Calibri" panose="020F0502020204030204" pitchFamily="34" charset="0"/>
                <a:cs typeface="Arial" panose="020B0604020202020204" pitchFamily="34" charset="0"/>
              </a:rPr>
              <a:t>For Agent Use Only - Not for Distribution</a:t>
            </a:r>
            <a:endParaRPr lang="en-US" sz="600" dirty="0">
              <a:effectLst/>
              <a:latin typeface="Raleway" panose="020B0503030101060003" pitchFamily="34" charset="0"/>
              <a:ea typeface="Calibri" panose="020F0502020204030204" pitchFamily="34" charset="0"/>
              <a:cs typeface="Times New Roman" panose="02020603050405020304" pitchFamily="18" charset="0"/>
            </a:endParaRPr>
          </a:p>
          <a:p>
            <a:pPr algn="ctr"/>
            <a:r>
              <a:rPr lang="en-US" sz="600" dirty="0">
                <a:latin typeface="Raleway" panose="020B0503030101060003" pitchFamily="34" charset="0"/>
              </a:rPr>
              <a:t>Coverage is subject to policy terms, conditions, limitations, exclusions, underwriting review and approval, and may not be available for all risks or in all states. Rates and discounts vary, are determined by many factors and are subject to change. Policies are written by one of the licensed insurers of American Modern Insurance Group, Inc., including but not limited to American Modern Property and Casualty Insurance Company (CA </a:t>
            </a:r>
            <a:r>
              <a:rPr lang="en-US" sz="600" dirty="0" err="1">
                <a:latin typeface="Raleway" panose="020B0503030101060003" pitchFamily="34" charset="0"/>
              </a:rPr>
              <a:t>Lic</a:t>
            </a:r>
            <a:r>
              <a:rPr lang="en-US" sz="600" dirty="0">
                <a:latin typeface="Raleway" panose="020B0503030101060003" pitchFamily="34" charset="0"/>
              </a:rPr>
              <a:t>. No. 6129-1). </a:t>
            </a:r>
            <a:br>
              <a:rPr lang="en-US" sz="600" dirty="0">
                <a:latin typeface="Raleway" panose="020B0503030101060003" pitchFamily="34" charset="0"/>
              </a:rPr>
            </a:br>
            <a:br>
              <a:rPr lang="en-US" sz="600" dirty="0">
                <a:latin typeface="Raleway" panose="020B0503030101060003" pitchFamily="34" charset="0"/>
              </a:rPr>
            </a:br>
            <a:r>
              <a:rPr lang="en-US" sz="600" dirty="0">
                <a:latin typeface="Raleway" panose="020B0503030101060003" pitchFamily="34" charset="0"/>
              </a:rPr>
              <a:t>American Modern Insurance Group, American Modern, </a:t>
            </a:r>
            <a:r>
              <a:rPr lang="en-US" sz="600" dirty="0" err="1">
                <a:latin typeface="Raleway" panose="020B0503030101060003" pitchFamily="34" charset="0"/>
              </a:rPr>
              <a:t>AMsuite</a:t>
            </a:r>
            <a:r>
              <a:rPr lang="en-US" sz="600" dirty="0">
                <a:latin typeface="Raleway" panose="020B0503030101060003" pitchFamily="34" charset="0"/>
              </a:rPr>
              <a:t>, and Homeowners FLEX are registered trademarks of American Modern Insurance Group, Inc. </a:t>
            </a:r>
            <a:br>
              <a:rPr lang="en-US" sz="600" dirty="0">
                <a:latin typeface="Raleway" panose="020B0503030101060003" pitchFamily="34" charset="0"/>
              </a:rPr>
            </a:br>
            <a:br>
              <a:rPr lang="en-US" sz="600" dirty="0">
                <a:latin typeface="Raleway" panose="020B0503030101060003" pitchFamily="34" charset="0"/>
              </a:rPr>
            </a:br>
            <a:r>
              <a:rPr lang="en-US" sz="600" dirty="0">
                <a:latin typeface="Raleway" panose="020B0503030101060003" pitchFamily="34" charset="0"/>
              </a:rPr>
              <a:t>©2024. American Modern Insurance Group, Inc., 7000 Midland Blvd. Cincinnati, OH, 45102-2607, USA.  All rights reserved</a:t>
            </a:r>
            <a:r>
              <a:rPr lang="en-US" sz="600" b="1" dirty="0">
                <a:latin typeface="Raleway" panose="020B0503030101060003" pitchFamily="34" charset="0"/>
              </a:rPr>
              <a:t>.</a:t>
            </a:r>
            <a:endParaRPr lang="en-US" sz="600" b="1" dirty="0">
              <a:effectLst/>
              <a:latin typeface="Raleway" panose="020B0503030101060003"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600" dirty="0">
              <a:effectLst/>
              <a:latin typeface="Raleway" panose="020B0503030101060003"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2729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60A5B8-D124-45DE-9501-8C21A3722818}"/>
              </a:ext>
            </a:extLst>
          </p:cNvPr>
          <p:cNvPicPr>
            <a:picLocks noChangeAspect="1"/>
          </p:cNvPicPr>
          <p:nvPr/>
        </p:nvPicPr>
        <p:blipFill>
          <a:blip r:embed="rId4"/>
          <a:stretch>
            <a:fillRect/>
          </a:stretch>
        </p:blipFill>
        <p:spPr>
          <a:xfrm>
            <a:off x="391378" y="6826670"/>
            <a:ext cx="5790038" cy="1938695"/>
          </a:xfrm>
          <a:prstGeom prst="rect">
            <a:avLst/>
          </a:prstGeom>
          <a:ln w="12700">
            <a:solidFill>
              <a:schemeClr val="tx1"/>
            </a:solidFill>
          </a:ln>
        </p:spPr>
      </p:pic>
      <p:pic>
        <p:nvPicPr>
          <p:cNvPr id="3" name="Picture 2">
            <a:extLst>
              <a:ext uri="{FF2B5EF4-FFF2-40B4-BE49-F238E27FC236}">
                <a16:creationId xmlns:a16="http://schemas.microsoft.com/office/drawing/2014/main" id="{92872BAF-9D78-4738-B75C-931021210D0D}"/>
              </a:ext>
            </a:extLst>
          </p:cNvPr>
          <p:cNvPicPr>
            <a:picLocks noChangeAspect="1"/>
          </p:cNvPicPr>
          <p:nvPr/>
        </p:nvPicPr>
        <p:blipFill>
          <a:blip r:embed="rId5"/>
          <a:stretch>
            <a:fillRect/>
          </a:stretch>
        </p:blipFill>
        <p:spPr>
          <a:xfrm>
            <a:off x="513490" y="2374778"/>
            <a:ext cx="5784288" cy="3016503"/>
          </a:xfrm>
          <a:prstGeom prst="rect">
            <a:avLst/>
          </a:prstGeom>
          <a:ln w="12700">
            <a:solidFill>
              <a:schemeClr val="tx1"/>
            </a:solidFill>
          </a:ln>
        </p:spPr>
      </p:pic>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2702" y="1320141"/>
            <a:ext cx="6377763" cy="1231106"/>
          </a:xfrm>
          <a:prstGeom prst="rect">
            <a:avLst/>
          </a:prstGeom>
          <a:noFill/>
        </p:spPr>
        <p:txBody>
          <a:bodyPr wrap="square" lIns="91440" tIns="45720" rIns="91440" bIns="45720" rtlCol="0" anchor="t">
            <a:spAutoFit/>
          </a:bodyPr>
          <a:lstStyle/>
          <a:p>
            <a:pPr marL="400050" indent="-400050"/>
            <a:r>
              <a:rPr lang="en-US" sz="1400">
                <a:latin typeface="Raleway"/>
                <a:cs typeface="Arial"/>
              </a:rPr>
              <a:t>         A box will show Underwriting issues have been raised for this quote the Underwriting Issues are shown below </a:t>
            </a:r>
          </a:p>
          <a:p>
            <a:pPr marL="400050" indent="-400050"/>
            <a:r>
              <a:rPr lang="en-US" sz="1400">
                <a:latin typeface="Raleway"/>
                <a:cs typeface="Arial"/>
              </a:rPr>
              <a:t>         You can either Edit the quote to make it within the state specific guidelines or refer to Underwriting for further review</a:t>
            </a:r>
          </a:p>
          <a:p>
            <a:endParaRPr lang="en-US"/>
          </a:p>
        </p:txBody>
      </p:sp>
      <p:pic>
        <p:nvPicPr>
          <p:cNvPr id="7" name="Picture 6" descr="C:\Users\n1302654\Desktop\AMsuite_Logo_Blu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sp>
        <p:nvSpPr>
          <p:cNvPr id="14" name="Oval 13"/>
          <p:cNvSpPr/>
          <p:nvPr/>
        </p:nvSpPr>
        <p:spPr>
          <a:xfrm>
            <a:off x="247783" y="1347982"/>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4</a:t>
            </a:r>
          </a:p>
        </p:txBody>
      </p:sp>
      <p:sp>
        <p:nvSpPr>
          <p:cNvPr id="36" name="TextBox 35">
            <a:extLst>
              <a:ext uri="{FF2B5EF4-FFF2-40B4-BE49-F238E27FC236}">
                <a16:creationId xmlns:a16="http://schemas.microsoft.com/office/drawing/2014/main" id="{C110E832-86E3-4D1E-8006-1BA7C429051B}"/>
              </a:ext>
            </a:extLst>
          </p:cNvPr>
          <p:cNvSpPr txBox="1"/>
          <p:nvPr/>
        </p:nvSpPr>
        <p:spPr>
          <a:xfrm>
            <a:off x="247783" y="5450242"/>
            <a:ext cx="6256797" cy="1384995"/>
          </a:xfrm>
          <a:prstGeom prst="rect">
            <a:avLst/>
          </a:prstGeom>
          <a:noFill/>
        </p:spPr>
        <p:txBody>
          <a:bodyPr wrap="square" rtlCol="0">
            <a:spAutoFit/>
          </a:bodyPr>
          <a:lstStyle/>
          <a:p>
            <a:pPr marL="227013"/>
            <a:r>
              <a:rPr lang="en-US" sz="1400" dirty="0">
                <a:latin typeface="Raleway" panose="020B0003030101060003" pitchFamily="34" charset="0"/>
                <a:cs typeface="Arial" panose="020B0604020202020204" pitchFamily="34" charset="0"/>
              </a:rPr>
              <a:t>When Refer to Underwriting is selected a box will open, place the request for an exception to the rule here.  Noting as much detail as possible to assist the Underwriting Authority with their decision.  Assign to will default to your Underwriting Authority.  Select </a:t>
            </a:r>
            <a:r>
              <a:rPr lang="en-US" sz="1400" b="1" dirty="0">
                <a:latin typeface="Raleway" panose="020B0003030101060003" pitchFamily="34" charset="0"/>
                <a:cs typeface="Arial" panose="020B0604020202020204" pitchFamily="34" charset="0"/>
              </a:rPr>
              <a:t>confirm</a:t>
            </a:r>
            <a:r>
              <a:rPr lang="en-US" sz="1400" dirty="0">
                <a:latin typeface="Raleway" panose="020B0003030101060003" pitchFamily="34" charset="0"/>
                <a:cs typeface="Arial" panose="020B0604020202020204" pitchFamily="34" charset="0"/>
              </a:rPr>
              <a:t> to submit for review</a:t>
            </a:r>
          </a:p>
          <a:p>
            <a:pPr marL="227013"/>
            <a:endParaRPr lang="en-US" sz="1400" dirty="0">
              <a:latin typeface="Raleway" panose="020B0003030101060003" pitchFamily="34" charset="0"/>
              <a:cs typeface="Arial" panose="020B0604020202020204" pitchFamily="34" charset="0"/>
            </a:endParaRPr>
          </a:p>
        </p:txBody>
      </p:sp>
      <p:pic>
        <p:nvPicPr>
          <p:cNvPr id="47" name="Picture 46">
            <a:extLst>
              <a:ext uri="{FF2B5EF4-FFF2-40B4-BE49-F238E27FC236}">
                <a16:creationId xmlns:a16="http://schemas.microsoft.com/office/drawing/2014/main" id="{94A56A28-3443-456F-B435-6DBA96F00190}"/>
              </a:ext>
            </a:extLst>
          </p:cNvPr>
          <p:cNvPicPr/>
          <p:nvPr/>
        </p:nvPicPr>
        <p:blipFill rotWithShape="1">
          <a:blip r:embed="rId7"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F187E2F-54AF-4397-AB2D-EEBAA4CCFA91}"/>
              </a:ext>
            </a:extLst>
          </p:cNvPr>
          <p:cNvGrpSpPr>
            <a:grpSpLocks/>
          </p:cNvGrpSpPr>
          <p:nvPr/>
        </p:nvGrpSpPr>
        <p:grpSpPr bwMode="auto">
          <a:xfrm>
            <a:off x="320805" y="8878249"/>
            <a:ext cx="6169660" cy="1270"/>
            <a:chOff x="920" y="15070"/>
            <a:chExt cx="9716" cy="2"/>
          </a:xfrm>
        </p:grpSpPr>
        <p:sp>
          <p:nvSpPr>
            <p:cNvPr id="38" name="Freeform 24">
              <a:extLst>
                <a:ext uri="{FF2B5EF4-FFF2-40B4-BE49-F238E27FC236}">
                  <a16:creationId xmlns:a16="http://schemas.microsoft.com/office/drawing/2014/main" id="{88D94E95-5DBB-496A-A9D6-8A09DE71C721}"/>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8">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50" name="Oval 49">
            <a:extLst>
              <a:ext uri="{FF2B5EF4-FFF2-40B4-BE49-F238E27FC236}">
                <a16:creationId xmlns:a16="http://schemas.microsoft.com/office/drawing/2014/main" id="{EAE72369-FA37-4ED8-AB15-1572DBFEAAB2}"/>
              </a:ext>
            </a:extLst>
          </p:cNvPr>
          <p:cNvSpPr/>
          <p:nvPr/>
        </p:nvSpPr>
        <p:spPr>
          <a:xfrm>
            <a:off x="247782" y="5450242"/>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6</a:t>
            </a:r>
          </a:p>
        </p:txBody>
      </p:sp>
      <p:sp>
        <p:nvSpPr>
          <p:cNvPr id="24" name="Text Box 14">
            <a:extLst>
              <a:ext uri="{FF2B5EF4-FFF2-40B4-BE49-F238E27FC236}">
                <a16:creationId xmlns:a16="http://schemas.microsoft.com/office/drawing/2014/main" id="{7977F734-3E7D-492F-A7B4-9970015F0F34}"/>
              </a:ext>
            </a:extLst>
          </p:cNvPr>
          <p:cNvSpPr txBox="1">
            <a:spLocks noChangeArrowheads="1"/>
          </p:cNvSpPr>
          <p:nvPr/>
        </p:nvSpPr>
        <p:spPr bwMode="auto">
          <a:xfrm>
            <a:off x="1966952" y="927573"/>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effectLst/>
                <a:latin typeface="Raleway" panose="020B0003030101060003" pitchFamily="34" charset="0"/>
                <a:ea typeface="Calibri" panose="020F0502020204030204" pitchFamily="34" charset="0"/>
                <a:cs typeface="Times New Roman" panose="02020603050405020304" pitchFamily="18" charset="0"/>
              </a:rPr>
              <a:t> Underwriting Referral Process</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sp>
        <p:nvSpPr>
          <p:cNvPr id="25" name="Oval 24">
            <a:extLst>
              <a:ext uri="{FF2B5EF4-FFF2-40B4-BE49-F238E27FC236}">
                <a16:creationId xmlns:a16="http://schemas.microsoft.com/office/drawing/2014/main" id="{FE0846E7-9FAF-4125-8FBD-49CBD2861FF5}"/>
              </a:ext>
            </a:extLst>
          </p:cNvPr>
          <p:cNvSpPr/>
          <p:nvPr/>
        </p:nvSpPr>
        <p:spPr>
          <a:xfrm>
            <a:off x="247783" y="1771439"/>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5</a:t>
            </a:r>
          </a:p>
        </p:txBody>
      </p:sp>
      <p:sp>
        <p:nvSpPr>
          <p:cNvPr id="2" name="TextBox 1">
            <a:extLst>
              <a:ext uri="{FF2B5EF4-FFF2-40B4-BE49-F238E27FC236}">
                <a16:creationId xmlns:a16="http://schemas.microsoft.com/office/drawing/2014/main" id="{4AF1C9DD-AF15-426E-854D-F0F6EF07BE94}"/>
              </a:ext>
            </a:extLst>
          </p:cNvPr>
          <p:cNvSpPr txBox="1"/>
          <p:nvPr/>
        </p:nvSpPr>
        <p:spPr>
          <a:xfrm>
            <a:off x="2019636" y="2916760"/>
            <a:ext cx="834885" cy="120314"/>
          </a:xfrm>
          <a:prstGeom prst="rect">
            <a:avLst/>
          </a:prstGeom>
          <a:solidFill>
            <a:schemeClr val="bg1"/>
          </a:solidFill>
        </p:spPr>
        <p:txBody>
          <a:bodyPr wrap="square" rtlCol="0">
            <a:spAutoFit/>
          </a:bodyPr>
          <a:lstStyle/>
          <a:p>
            <a:endParaRPr lang="en-US"/>
          </a:p>
        </p:txBody>
      </p:sp>
      <p:sp>
        <p:nvSpPr>
          <p:cNvPr id="26" name="TextBox 25">
            <a:extLst>
              <a:ext uri="{FF2B5EF4-FFF2-40B4-BE49-F238E27FC236}">
                <a16:creationId xmlns:a16="http://schemas.microsoft.com/office/drawing/2014/main" id="{4BB5C502-401D-4162-BDD6-B499EE8B8DC1}"/>
              </a:ext>
            </a:extLst>
          </p:cNvPr>
          <p:cNvSpPr txBox="1"/>
          <p:nvPr/>
        </p:nvSpPr>
        <p:spPr>
          <a:xfrm>
            <a:off x="1359678" y="2774318"/>
            <a:ext cx="834885" cy="120314"/>
          </a:xfrm>
          <a:prstGeom prst="rect">
            <a:avLst/>
          </a:prstGeom>
          <a:solidFill>
            <a:schemeClr val="bg1"/>
          </a:solidFill>
        </p:spPr>
        <p:txBody>
          <a:bodyPr wrap="square" rtlCol="0">
            <a:spAutoFit/>
          </a:bodyPr>
          <a:lstStyle/>
          <a:p>
            <a:endParaRPr lang="en-US"/>
          </a:p>
        </p:txBody>
      </p:sp>
      <p:sp>
        <p:nvSpPr>
          <p:cNvPr id="27" name="TextBox 26">
            <a:extLst>
              <a:ext uri="{FF2B5EF4-FFF2-40B4-BE49-F238E27FC236}">
                <a16:creationId xmlns:a16="http://schemas.microsoft.com/office/drawing/2014/main" id="{877198AB-8875-4D54-92C3-FE52001F4D80}"/>
              </a:ext>
            </a:extLst>
          </p:cNvPr>
          <p:cNvSpPr txBox="1"/>
          <p:nvPr/>
        </p:nvSpPr>
        <p:spPr>
          <a:xfrm>
            <a:off x="3217155" y="3713270"/>
            <a:ext cx="488154" cy="73571"/>
          </a:xfrm>
          <a:prstGeom prst="rect">
            <a:avLst/>
          </a:prstGeom>
          <a:solidFill>
            <a:schemeClr val="bg1"/>
          </a:solidFill>
        </p:spPr>
        <p:txBody>
          <a:bodyPr wrap="square" rtlCol="0">
            <a:spAutoFit/>
          </a:bodyPr>
          <a:lstStyle/>
          <a:p>
            <a:endParaRPr lang="en-US"/>
          </a:p>
        </p:txBody>
      </p:sp>
      <p:sp>
        <p:nvSpPr>
          <p:cNvPr id="32" name="TextBox 31">
            <a:extLst>
              <a:ext uri="{FF2B5EF4-FFF2-40B4-BE49-F238E27FC236}">
                <a16:creationId xmlns:a16="http://schemas.microsoft.com/office/drawing/2014/main" id="{7195B122-6139-462E-8EF9-445DAC5E25F3}"/>
              </a:ext>
            </a:extLst>
          </p:cNvPr>
          <p:cNvSpPr txBox="1"/>
          <p:nvPr/>
        </p:nvSpPr>
        <p:spPr>
          <a:xfrm>
            <a:off x="3212939" y="3905158"/>
            <a:ext cx="488154" cy="73571"/>
          </a:xfrm>
          <a:prstGeom prst="rect">
            <a:avLst/>
          </a:prstGeom>
          <a:solidFill>
            <a:schemeClr val="bg1"/>
          </a:solidFill>
        </p:spPr>
        <p:txBody>
          <a:bodyPr wrap="square" rtlCol="0">
            <a:spAutoFit/>
          </a:bodyPr>
          <a:lstStyle/>
          <a:p>
            <a:endParaRPr lang="en-US"/>
          </a:p>
        </p:txBody>
      </p:sp>
      <p:sp>
        <p:nvSpPr>
          <p:cNvPr id="22" name="Text Box 7">
            <a:extLst>
              <a:ext uri="{FF2B5EF4-FFF2-40B4-BE49-F238E27FC236}">
                <a16:creationId xmlns:a16="http://schemas.microsoft.com/office/drawing/2014/main" id="{8B0084CA-6952-4762-A13D-7DA9AB4E2E08}"/>
              </a:ext>
            </a:extLst>
          </p:cNvPr>
          <p:cNvSpPr txBox="1">
            <a:spLocks noChangeArrowheads="1"/>
          </p:cNvSpPr>
          <p:nvPr/>
        </p:nvSpPr>
        <p:spPr bwMode="auto">
          <a:xfrm>
            <a:off x="550362" y="8911543"/>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6">
            <a:extLst>
              <a:ext uri="{FF2B5EF4-FFF2-40B4-BE49-F238E27FC236}">
                <a16:creationId xmlns:a16="http://schemas.microsoft.com/office/drawing/2014/main" id="{05CFFA8B-A75A-A6C9-C271-42AF1DE4DA9F}"/>
              </a:ext>
            </a:extLst>
          </p:cNvPr>
          <p:cNvSpPr txBox="1">
            <a:spLocks noChangeArrowheads="1"/>
          </p:cNvSpPr>
          <p:nvPr/>
        </p:nvSpPr>
        <p:spPr bwMode="auto">
          <a:xfrm>
            <a:off x="5963141" y="8931319"/>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8188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n1302654\Desktop\AMsuite_Logo_Blu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sp>
        <p:nvSpPr>
          <p:cNvPr id="14" name="Oval 13"/>
          <p:cNvSpPr/>
          <p:nvPr/>
        </p:nvSpPr>
        <p:spPr>
          <a:xfrm>
            <a:off x="372226" y="1585984"/>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7</a:t>
            </a:r>
          </a:p>
        </p:txBody>
      </p:sp>
      <p:pic>
        <p:nvPicPr>
          <p:cNvPr id="47" name="Picture 46">
            <a:extLst>
              <a:ext uri="{FF2B5EF4-FFF2-40B4-BE49-F238E27FC236}">
                <a16:creationId xmlns:a16="http://schemas.microsoft.com/office/drawing/2014/main" id="{94A56A28-3443-456F-B435-6DBA96F00190}"/>
              </a:ext>
            </a:extLst>
          </p:cNvPr>
          <p:cNvPicPr/>
          <p:nvPr/>
        </p:nvPicPr>
        <p:blipFill rotWithShape="1">
          <a:blip r:embed="rId5"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F187E2F-54AF-4397-AB2D-EEBAA4CCFA91}"/>
              </a:ext>
            </a:extLst>
          </p:cNvPr>
          <p:cNvGrpSpPr>
            <a:grpSpLocks/>
          </p:cNvGrpSpPr>
          <p:nvPr/>
        </p:nvGrpSpPr>
        <p:grpSpPr bwMode="auto">
          <a:xfrm>
            <a:off x="320805" y="8878249"/>
            <a:ext cx="6169660" cy="1270"/>
            <a:chOff x="920" y="15070"/>
            <a:chExt cx="9716" cy="2"/>
          </a:xfrm>
        </p:grpSpPr>
        <p:sp>
          <p:nvSpPr>
            <p:cNvPr id="38" name="Freeform 24">
              <a:extLst>
                <a:ext uri="{FF2B5EF4-FFF2-40B4-BE49-F238E27FC236}">
                  <a16:creationId xmlns:a16="http://schemas.microsoft.com/office/drawing/2014/main" id="{88D94E95-5DBB-496A-A9D6-8A09DE71C721}"/>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6">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30" name="TextBox 29">
            <a:extLst>
              <a:ext uri="{FF2B5EF4-FFF2-40B4-BE49-F238E27FC236}">
                <a16:creationId xmlns:a16="http://schemas.microsoft.com/office/drawing/2014/main" id="{12993C2E-5A2A-4758-947F-3ECC2359FFDD}"/>
              </a:ext>
            </a:extLst>
          </p:cNvPr>
          <p:cNvSpPr txBox="1"/>
          <p:nvPr/>
        </p:nvSpPr>
        <p:spPr>
          <a:xfrm>
            <a:off x="600697" y="1555837"/>
            <a:ext cx="5889768" cy="1169551"/>
          </a:xfrm>
          <a:prstGeom prst="rect">
            <a:avLst/>
          </a:prstGeom>
          <a:noFill/>
        </p:spPr>
        <p:txBody>
          <a:bodyPr wrap="square">
            <a:spAutoFit/>
          </a:bodyPr>
          <a:lstStyle/>
          <a:p>
            <a:r>
              <a:rPr lang="en-US" sz="1400" dirty="0">
                <a:latin typeface="Raleway" panose="020B0003030101060003" pitchFamily="34" charset="0"/>
                <a:cs typeface="Arial" panose="020B0604020202020204" pitchFamily="34" charset="0"/>
              </a:rPr>
              <a:t>If the Underwriter requires additional information for consideration, the quote will remain unbound until you provide the requested information.  </a:t>
            </a:r>
            <a:r>
              <a:rPr lang="en-US" sz="1400" b="1" dirty="0">
                <a:latin typeface="Raleway" panose="020B0003030101060003" pitchFamily="34" charset="0"/>
                <a:cs typeface="Arial" panose="020B0604020202020204" pitchFamily="34" charset="0"/>
              </a:rPr>
              <a:t>Once the information has been received, the quote must be referred back to the Underwriter. The Underwriter will not receive the activity until Refer to Underwriter is selected.</a:t>
            </a:r>
          </a:p>
        </p:txBody>
      </p:sp>
      <p:sp>
        <p:nvSpPr>
          <p:cNvPr id="22" name="Text Box 14">
            <a:extLst>
              <a:ext uri="{FF2B5EF4-FFF2-40B4-BE49-F238E27FC236}">
                <a16:creationId xmlns:a16="http://schemas.microsoft.com/office/drawing/2014/main" id="{CA5F0E70-50CF-48BB-AC0E-87E121FB3EFB}"/>
              </a:ext>
            </a:extLst>
          </p:cNvPr>
          <p:cNvSpPr txBox="1">
            <a:spLocks noChangeArrowheads="1"/>
          </p:cNvSpPr>
          <p:nvPr/>
        </p:nvSpPr>
        <p:spPr bwMode="auto">
          <a:xfrm>
            <a:off x="1982100" y="861007"/>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effectLst/>
                <a:latin typeface="Raleway" panose="020B0003030101060003" pitchFamily="34" charset="0"/>
                <a:ea typeface="Calibri" panose="020F0502020204030204" pitchFamily="34" charset="0"/>
                <a:cs typeface="Times New Roman" panose="02020603050405020304" pitchFamily="18" charset="0"/>
              </a:rPr>
              <a:t>Underwriting Referral Process</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C51B259-0696-4D85-9874-0D3A446C528A}"/>
              </a:ext>
            </a:extLst>
          </p:cNvPr>
          <p:cNvSpPr txBox="1"/>
          <p:nvPr/>
        </p:nvSpPr>
        <p:spPr>
          <a:xfrm>
            <a:off x="2105025" y="3132056"/>
            <a:ext cx="942975" cy="159387"/>
          </a:xfrm>
          <a:prstGeom prst="rect">
            <a:avLst/>
          </a:prstGeom>
          <a:solidFill>
            <a:schemeClr val="bg1"/>
          </a:solidFill>
        </p:spPr>
        <p:txBody>
          <a:bodyPr wrap="square" rtlCol="0">
            <a:spAutoFit/>
          </a:bodyPr>
          <a:lstStyle/>
          <a:p>
            <a:endParaRPr lang="en-US"/>
          </a:p>
        </p:txBody>
      </p:sp>
      <p:sp>
        <p:nvSpPr>
          <p:cNvPr id="18" name="TextBox 17">
            <a:extLst>
              <a:ext uri="{FF2B5EF4-FFF2-40B4-BE49-F238E27FC236}">
                <a16:creationId xmlns:a16="http://schemas.microsoft.com/office/drawing/2014/main" id="{A5A1756D-AAB3-4558-A1B2-E9A57A8B23B1}"/>
              </a:ext>
            </a:extLst>
          </p:cNvPr>
          <p:cNvSpPr txBox="1"/>
          <p:nvPr/>
        </p:nvSpPr>
        <p:spPr>
          <a:xfrm>
            <a:off x="1924949" y="2972669"/>
            <a:ext cx="380101" cy="159387"/>
          </a:xfrm>
          <a:prstGeom prst="rect">
            <a:avLst/>
          </a:prstGeom>
          <a:solidFill>
            <a:schemeClr val="bg1"/>
          </a:solidFill>
        </p:spPr>
        <p:txBody>
          <a:bodyPr wrap="square" rtlCol="0">
            <a:spAutoFit/>
          </a:bodyPr>
          <a:lstStyle/>
          <a:p>
            <a:endParaRPr lang="en-US"/>
          </a:p>
        </p:txBody>
      </p:sp>
      <p:sp>
        <p:nvSpPr>
          <p:cNvPr id="19" name="Text Box 7">
            <a:extLst>
              <a:ext uri="{FF2B5EF4-FFF2-40B4-BE49-F238E27FC236}">
                <a16:creationId xmlns:a16="http://schemas.microsoft.com/office/drawing/2014/main" id="{9E40E18A-0674-4E04-8DD2-7097428198DA}"/>
              </a:ext>
            </a:extLst>
          </p:cNvPr>
          <p:cNvSpPr txBox="1">
            <a:spLocks noChangeArrowheads="1"/>
          </p:cNvSpPr>
          <p:nvPr/>
        </p:nvSpPr>
        <p:spPr bwMode="auto">
          <a:xfrm>
            <a:off x="550362" y="8911543"/>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191B55C-9C15-C4B7-F151-3E28A0B17BB0}"/>
              </a:ext>
            </a:extLst>
          </p:cNvPr>
          <p:cNvSpPr txBox="1"/>
          <p:nvPr/>
        </p:nvSpPr>
        <p:spPr>
          <a:xfrm>
            <a:off x="1405265" y="3243773"/>
            <a:ext cx="1039368" cy="261114"/>
          </a:xfrm>
          <a:prstGeom prst="rect">
            <a:avLst/>
          </a:prstGeom>
          <a:solidFill>
            <a:schemeClr val="bg1"/>
          </a:solidFill>
        </p:spPr>
        <p:txBody>
          <a:bodyPr wrap="square" rtlCol="0">
            <a:spAutoFit/>
          </a:bodyPr>
          <a:lstStyle/>
          <a:p>
            <a:endParaRPr lang="en-US"/>
          </a:p>
        </p:txBody>
      </p:sp>
      <p:pic>
        <p:nvPicPr>
          <p:cNvPr id="10" name="Picture 9">
            <a:extLst>
              <a:ext uri="{FF2B5EF4-FFF2-40B4-BE49-F238E27FC236}">
                <a16:creationId xmlns:a16="http://schemas.microsoft.com/office/drawing/2014/main" id="{F7CE90FC-302C-9945-7A78-12CF02799261}"/>
              </a:ext>
            </a:extLst>
          </p:cNvPr>
          <p:cNvPicPr>
            <a:picLocks noChangeAspect="1"/>
          </p:cNvPicPr>
          <p:nvPr/>
        </p:nvPicPr>
        <p:blipFill rotWithShape="1">
          <a:blip r:embed="rId7"/>
          <a:srcRect l="1111" t="4198" r="1586"/>
          <a:stretch/>
        </p:blipFill>
        <p:spPr>
          <a:xfrm>
            <a:off x="763447" y="2897181"/>
            <a:ext cx="5508905" cy="2778409"/>
          </a:xfrm>
          <a:prstGeom prst="rect">
            <a:avLst/>
          </a:prstGeom>
          <a:ln w="12700">
            <a:solidFill>
              <a:schemeClr val="tx1"/>
            </a:solidFill>
          </a:ln>
        </p:spPr>
      </p:pic>
      <p:sp>
        <p:nvSpPr>
          <p:cNvPr id="12" name="TextBox 11">
            <a:extLst>
              <a:ext uri="{FF2B5EF4-FFF2-40B4-BE49-F238E27FC236}">
                <a16:creationId xmlns:a16="http://schemas.microsoft.com/office/drawing/2014/main" id="{FD93EB16-E78C-7D63-4289-A8D0DF9C1D04}"/>
              </a:ext>
            </a:extLst>
          </p:cNvPr>
          <p:cNvSpPr txBox="1"/>
          <p:nvPr/>
        </p:nvSpPr>
        <p:spPr>
          <a:xfrm>
            <a:off x="1664607" y="3519292"/>
            <a:ext cx="1383393" cy="206799"/>
          </a:xfrm>
          <a:prstGeom prst="rect">
            <a:avLst/>
          </a:prstGeom>
          <a:solidFill>
            <a:schemeClr val="bg1"/>
          </a:solidFill>
        </p:spPr>
        <p:txBody>
          <a:bodyPr wrap="square" rtlCol="0">
            <a:spAutoFit/>
          </a:bodyPr>
          <a:lstStyle/>
          <a:p>
            <a:endParaRPr lang="en-US"/>
          </a:p>
        </p:txBody>
      </p:sp>
      <p:sp>
        <p:nvSpPr>
          <p:cNvPr id="13" name="Rectangle 12">
            <a:extLst>
              <a:ext uri="{FF2B5EF4-FFF2-40B4-BE49-F238E27FC236}">
                <a16:creationId xmlns:a16="http://schemas.microsoft.com/office/drawing/2014/main" id="{DDC0FAE8-B98D-B5F6-88F7-67F9501623AE}"/>
              </a:ext>
            </a:extLst>
          </p:cNvPr>
          <p:cNvSpPr/>
          <p:nvPr/>
        </p:nvSpPr>
        <p:spPr>
          <a:xfrm>
            <a:off x="5003800" y="4978401"/>
            <a:ext cx="703580" cy="2336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5F7A56-FDBC-8913-D35F-14A67DCF48DD}"/>
              </a:ext>
            </a:extLst>
          </p:cNvPr>
          <p:cNvSpPr/>
          <p:nvPr/>
        </p:nvSpPr>
        <p:spPr>
          <a:xfrm>
            <a:off x="2209799" y="3748827"/>
            <a:ext cx="477189" cy="4650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73B41E-E940-26E8-5FF4-ACDC06BEDA4A}"/>
              </a:ext>
            </a:extLst>
          </p:cNvPr>
          <p:cNvSpPr txBox="1"/>
          <p:nvPr/>
        </p:nvSpPr>
        <p:spPr>
          <a:xfrm>
            <a:off x="1499593" y="3391581"/>
            <a:ext cx="425356" cy="91235"/>
          </a:xfrm>
          <a:prstGeom prst="rect">
            <a:avLst/>
          </a:prstGeom>
          <a:solidFill>
            <a:schemeClr val="bg1"/>
          </a:solidFill>
        </p:spPr>
        <p:txBody>
          <a:bodyPr wrap="square" rtlCol="0">
            <a:spAutoFit/>
          </a:bodyPr>
          <a:lstStyle/>
          <a:p>
            <a:endParaRPr lang="en-US"/>
          </a:p>
        </p:txBody>
      </p:sp>
      <p:pic>
        <p:nvPicPr>
          <p:cNvPr id="4" name="Picture 3">
            <a:extLst>
              <a:ext uri="{FF2B5EF4-FFF2-40B4-BE49-F238E27FC236}">
                <a16:creationId xmlns:a16="http://schemas.microsoft.com/office/drawing/2014/main" id="{FD47D916-AB34-599C-26FD-A4DFE5407E93}"/>
              </a:ext>
            </a:extLst>
          </p:cNvPr>
          <p:cNvPicPr>
            <a:picLocks noChangeAspect="1"/>
          </p:cNvPicPr>
          <p:nvPr/>
        </p:nvPicPr>
        <p:blipFill>
          <a:blip r:embed="rId8"/>
          <a:stretch>
            <a:fillRect/>
          </a:stretch>
        </p:blipFill>
        <p:spPr>
          <a:xfrm>
            <a:off x="774332" y="5875409"/>
            <a:ext cx="5515481" cy="2941365"/>
          </a:xfrm>
          <a:prstGeom prst="rect">
            <a:avLst/>
          </a:prstGeom>
          <a:ln w="12700">
            <a:solidFill>
              <a:schemeClr val="tx1"/>
            </a:solidFill>
          </a:ln>
        </p:spPr>
      </p:pic>
      <p:sp>
        <p:nvSpPr>
          <p:cNvPr id="5" name="TextBox 4">
            <a:extLst>
              <a:ext uri="{FF2B5EF4-FFF2-40B4-BE49-F238E27FC236}">
                <a16:creationId xmlns:a16="http://schemas.microsoft.com/office/drawing/2014/main" id="{84A1DF24-C2E9-9344-8654-58440085E0AB}"/>
              </a:ext>
            </a:extLst>
          </p:cNvPr>
          <p:cNvSpPr txBox="1"/>
          <p:nvPr/>
        </p:nvSpPr>
        <p:spPr>
          <a:xfrm>
            <a:off x="2325590" y="6393896"/>
            <a:ext cx="942975" cy="159387"/>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650BCA60-90E5-6278-C2D5-947151D8F72D}"/>
              </a:ext>
            </a:extLst>
          </p:cNvPr>
          <p:cNvSpPr txBox="1"/>
          <p:nvPr/>
        </p:nvSpPr>
        <p:spPr>
          <a:xfrm>
            <a:off x="2135540" y="6252847"/>
            <a:ext cx="380101" cy="159387"/>
          </a:xfrm>
          <a:prstGeom prst="rect">
            <a:avLst/>
          </a:prstGeom>
          <a:solidFill>
            <a:schemeClr val="bg1"/>
          </a:solidFill>
        </p:spPr>
        <p:txBody>
          <a:bodyPr wrap="square" rtlCol="0">
            <a:spAutoFit/>
          </a:bodyPr>
          <a:lstStyle/>
          <a:p>
            <a:endParaRPr lang="en-US"/>
          </a:p>
        </p:txBody>
      </p:sp>
      <p:sp>
        <p:nvSpPr>
          <p:cNvPr id="9" name="Text Box 6">
            <a:extLst>
              <a:ext uri="{FF2B5EF4-FFF2-40B4-BE49-F238E27FC236}">
                <a16:creationId xmlns:a16="http://schemas.microsoft.com/office/drawing/2014/main" id="{95567F7A-D05F-D9DC-B09C-2D190AC47C25}"/>
              </a:ext>
            </a:extLst>
          </p:cNvPr>
          <p:cNvSpPr txBox="1">
            <a:spLocks noChangeArrowheads="1"/>
          </p:cNvSpPr>
          <p:nvPr/>
        </p:nvSpPr>
        <p:spPr bwMode="auto">
          <a:xfrm>
            <a:off x="5973001" y="8940994"/>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3117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B692-5753-4B6E-A4D1-4BC1BFA0BAB2}"/>
              </a:ext>
            </a:extLst>
          </p:cNvPr>
          <p:cNvPicPr>
            <a:picLocks noChangeAspect="1"/>
          </p:cNvPicPr>
          <p:nvPr/>
        </p:nvPicPr>
        <p:blipFill>
          <a:blip r:embed="rId4"/>
          <a:stretch>
            <a:fillRect/>
          </a:stretch>
        </p:blipFill>
        <p:spPr>
          <a:xfrm>
            <a:off x="624062" y="2489514"/>
            <a:ext cx="5515481" cy="2941365"/>
          </a:xfrm>
          <a:prstGeom prst="rect">
            <a:avLst/>
          </a:prstGeom>
          <a:ln w="12700">
            <a:solidFill>
              <a:schemeClr val="tx1"/>
            </a:solidFill>
          </a:ln>
        </p:spPr>
      </p:pic>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n1302654\Desktop\AMsuite_Logo_Blu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sp>
        <p:nvSpPr>
          <p:cNvPr id="14" name="Oval 13"/>
          <p:cNvSpPr/>
          <p:nvPr/>
        </p:nvSpPr>
        <p:spPr>
          <a:xfrm>
            <a:off x="395591" y="1447883"/>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8</a:t>
            </a:r>
          </a:p>
        </p:txBody>
      </p:sp>
      <p:pic>
        <p:nvPicPr>
          <p:cNvPr id="47" name="Picture 46">
            <a:extLst>
              <a:ext uri="{FF2B5EF4-FFF2-40B4-BE49-F238E27FC236}">
                <a16:creationId xmlns:a16="http://schemas.microsoft.com/office/drawing/2014/main" id="{94A56A28-3443-456F-B435-6DBA96F00190}"/>
              </a:ext>
            </a:extLst>
          </p:cNvPr>
          <p:cNvPicPr/>
          <p:nvPr/>
        </p:nvPicPr>
        <p:blipFill rotWithShape="1">
          <a:blip r:embed="rId6"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F187E2F-54AF-4397-AB2D-EEBAA4CCFA91}"/>
              </a:ext>
            </a:extLst>
          </p:cNvPr>
          <p:cNvGrpSpPr>
            <a:grpSpLocks/>
          </p:cNvGrpSpPr>
          <p:nvPr/>
        </p:nvGrpSpPr>
        <p:grpSpPr bwMode="auto">
          <a:xfrm>
            <a:off x="320805" y="8878249"/>
            <a:ext cx="6169660" cy="1270"/>
            <a:chOff x="920" y="15070"/>
            <a:chExt cx="9716" cy="2"/>
          </a:xfrm>
        </p:grpSpPr>
        <p:sp>
          <p:nvSpPr>
            <p:cNvPr id="38" name="Freeform 24">
              <a:extLst>
                <a:ext uri="{FF2B5EF4-FFF2-40B4-BE49-F238E27FC236}">
                  <a16:creationId xmlns:a16="http://schemas.microsoft.com/office/drawing/2014/main" id="{88D94E95-5DBB-496A-A9D6-8A09DE71C721}"/>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7">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30" name="TextBox 29">
            <a:extLst>
              <a:ext uri="{FF2B5EF4-FFF2-40B4-BE49-F238E27FC236}">
                <a16:creationId xmlns:a16="http://schemas.microsoft.com/office/drawing/2014/main" id="{12993C2E-5A2A-4758-947F-3ECC2359FFDD}"/>
              </a:ext>
            </a:extLst>
          </p:cNvPr>
          <p:cNvSpPr txBox="1"/>
          <p:nvPr/>
        </p:nvSpPr>
        <p:spPr>
          <a:xfrm>
            <a:off x="624062" y="1417736"/>
            <a:ext cx="5889768" cy="954107"/>
          </a:xfrm>
          <a:prstGeom prst="rect">
            <a:avLst/>
          </a:prstGeom>
          <a:noFill/>
        </p:spPr>
        <p:txBody>
          <a:bodyPr wrap="square">
            <a:spAutoFit/>
          </a:bodyPr>
          <a:lstStyle/>
          <a:p>
            <a:r>
              <a:rPr lang="en-US" sz="1400">
                <a:latin typeface="Raleway" panose="020B0003030101060003" pitchFamily="34" charset="0"/>
                <a:cs typeface="Arial" panose="020B0604020202020204" pitchFamily="34" charset="0"/>
              </a:rPr>
              <a:t>Once submitted a message will appear that the risk has been referred to Underwriting for review.  At this point, the quote can be closed. A response from Underwriting will be received within five business days (8 PM EST) via Activity</a:t>
            </a:r>
            <a:endParaRPr lang="en-US" sz="1400"/>
          </a:p>
        </p:txBody>
      </p:sp>
      <p:sp>
        <p:nvSpPr>
          <p:cNvPr id="22" name="Text Box 14">
            <a:extLst>
              <a:ext uri="{FF2B5EF4-FFF2-40B4-BE49-F238E27FC236}">
                <a16:creationId xmlns:a16="http://schemas.microsoft.com/office/drawing/2014/main" id="{CA5F0E70-50CF-48BB-AC0E-87E121FB3EFB}"/>
              </a:ext>
            </a:extLst>
          </p:cNvPr>
          <p:cNvSpPr txBox="1">
            <a:spLocks noChangeArrowheads="1"/>
          </p:cNvSpPr>
          <p:nvPr/>
        </p:nvSpPr>
        <p:spPr bwMode="auto">
          <a:xfrm>
            <a:off x="1982100" y="861007"/>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effectLst/>
                <a:latin typeface="Raleway" panose="020B0003030101060003" pitchFamily="34" charset="0"/>
                <a:ea typeface="Calibri" panose="020F0502020204030204" pitchFamily="34" charset="0"/>
                <a:cs typeface="Times New Roman" panose="02020603050405020304" pitchFamily="18" charset="0"/>
              </a:rPr>
              <a:t>Underwriting Referral Process</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C51B259-0696-4D85-9874-0D3A446C528A}"/>
              </a:ext>
            </a:extLst>
          </p:cNvPr>
          <p:cNvSpPr txBox="1"/>
          <p:nvPr/>
        </p:nvSpPr>
        <p:spPr>
          <a:xfrm>
            <a:off x="2175320" y="3026339"/>
            <a:ext cx="942975" cy="159387"/>
          </a:xfrm>
          <a:prstGeom prst="rect">
            <a:avLst/>
          </a:prstGeom>
          <a:solidFill>
            <a:schemeClr val="bg1"/>
          </a:solidFill>
        </p:spPr>
        <p:txBody>
          <a:bodyPr wrap="square" rtlCol="0">
            <a:spAutoFit/>
          </a:bodyPr>
          <a:lstStyle/>
          <a:p>
            <a:endParaRPr lang="en-US"/>
          </a:p>
        </p:txBody>
      </p:sp>
      <p:sp>
        <p:nvSpPr>
          <p:cNvPr id="18" name="TextBox 17">
            <a:extLst>
              <a:ext uri="{FF2B5EF4-FFF2-40B4-BE49-F238E27FC236}">
                <a16:creationId xmlns:a16="http://schemas.microsoft.com/office/drawing/2014/main" id="{A5A1756D-AAB3-4558-A1B2-E9A57A8B23B1}"/>
              </a:ext>
            </a:extLst>
          </p:cNvPr>
          <p:cNvSpPr txBox="1"/>
          <p:nvPr/>
        </p:nvSpPr>
        <p:spPr>
          <a:xfrm>
            <a:off x="1985270" y="2866952"/>
            <a:ext cx="380101" cy="159387"/>
          </a:xfrm>
          <a:prstGeom prst="rect">
            <a:avLst/>
          </a:prstGeom>
          <a:solidFill>
            <a:schemeClr val="bg1"/>
          </a:solidFill>
        </p:spPr>
        <p:txBody>
          <a:bodyPr wrap="square" rtlCol="0">
            <a:spAutoFit/>
          </a:bodyPr>
          <a:lstStyle/>
          <a:p>
            <a:endParaRPr lang="en-US"/>
          </a:p>
        </p:txBody>
      </p:sp>
      <p:sp>
        <p:nvSpPr>
          <p:cNvPr id="19" name="Text Box 7">
            <a:extLst>
              <a:ext uri="{FF2B5EF4-FFF2-40B4-BE49-F238E27FC236}">
                <a16:creationId xmlns:a16="http://schemas.microsoft.com/office/drawing/2014/main" id="{9E40E18A-0674-4E04-8DD2-7097428198DA}"/>
              </a:ext>
            </a:extLst>
          </p:cNvPr>
          <p:cNvSpPr txBox="1">
            <a:spLocks noChangeArrowheads="1"/>
          </p:cNvSpPr>
          <p:nvPr/>
        </p:nvSpPr>
        <p:spPr bwMode="auto">
          <a:xfrm>
            <a:off x="550362" y="8911543"/>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6">
            <a:extLst>
              <a:ext uri="{FF2B5EF4-FFF2-40B4-BE49-F238E27FC236}">
                <a16:creationId xmlns:a16="http://schemas.microsoft.com/office/drawing/2014/main" id="{CC134D20-F3AC-425C-B215-A327D019E331}"/>
              </a:ext>
            </a:extLst>
          </p:cNvPr>
          <p:cNvSpPr txBox="1">
            <a:spLocks noChangeArrowheads="1"/>
          </p:cNvSpPr>
          <p:nvPr/>
        </p:nvSpPr>
        <p:spPr bwMode="auto">
          <a:xfrm>
            <a:off x="5976055" y="8890863"/>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90DA4548-76F8-9288-F974-ADEE4A2A3F28}"/>
              </a:ext>
            </a:extLst>
          </p:cNvPr>
          <p:cNvSpPr/>
          <p:nvPr/>
        </p:nvSpPr>
        <p:spPr>
          <a:xfrm>
            <a:off x="319077" y="5730295"/>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9</a:t>
            </a:r>
          </a:p>
        </p:txBody>
      </p:sp>
      <p:sp>
        <p:nvSpPr>
          <p:cNvPr id="5" name="TextBox 4">
            <a:extLst>
              <a:ext uri="{FF2B5EF4-FFF2-40B4-BE49-F238E27FC236}">
                <a16:creationId xmlns:a16="http://schemas.microsoft.com/office/drawing/2014/main" id="{D1351732-D212-B732-208B-2AD9A108D5F2}"/>
              </a:ext>
            </a:extLst>
          </p:cNvPr>
          <p:cNvSpPr txBox="1"/>
          <p:nvPr/>
        </p:nvSpPr>
        <p:spPr>
          <a:xfrm>
            <a:off x="547548" y="5700148"/>
            <a:ext cx="5889768" cy="738664"/>
          </a:xfrm>
          <a:prstGeom prst="rect">
            <a:avLst/>
          </a:prstGeom>
          <a:noFill/>
        </p:spPr>
        <p:txBody>
          <a:bodyPr wrap="square">
            <a:spAutoFit/>
          </a:bodyPr>
          <a:lstStyle/>
          <a:p>
            <a:r>
              <a:rPr lang="en-US" sz="1400" dirty="0">
                <a:latin typeface="Raleway" panose="020B0003030101060003" pitchFamily="34" charset="0"/>
                <a:cs typeface="Arial" panose="020B0604020202020204" pitchFamily="34" charset="0"/>
              </a:rPr>
              <a:t>Once Underwriting has reviewed the referral, the Underwriter will respond via Activity. If the exception request is approved, please select </a:t>
            </a:r>
            <a:r>
              <a:rPr lang="en-US" sz="1400" b="1" dirty="0">
                <a:latin typeface="Raleway" panose="020B0003030101060003" pitchFamily="34" charset="0"/>
                <a:cs typeface="Arial" panose="020B0604020202020204" pitchFamily="34" charset="0"/>
              </a:rPr>
              <a:t>continue quote </a:t>
            </a:r>
            <a:r>
              <a:rPr lang="en-US" sz="1400" dirty="0">
                <a:latin typeface="Raleway" panose="020B0003030101060003" pitchFamily="34" charset="0"/>
                <a:cs typeface="Arial" panose="020B0604020202020204" pitchFamily="34" charset="0"/>
              </a:rPr>
              <a:t>and proceed to issuance.</a:t>
            </a:r>
            <a:endParaRPr lang="en-US" sz="1400" dirty="0"/>
          </a:p>
        </p:txBody>
      </p:sp>
      <p:pic>
        <p:nvPicPr>
          <p:cNvPr id="8" name="Picture 7">
            <a:extLst>
              <a:ext uri="{FF2B5EF4-FFF2-40B4-BE49-F238E27FC236}">
                <a16:creationId xmlns:a16="http://schemas.microsoft.com/office/drawing/2014/main" id="{EE45E419-8A71-3727-FA15-EC3BCCE3845F}"/>
              </a:ext>
            </a:extLst>
          </p:cNvPr>
          <p:cNvPicPr>
            <a:picLocks noChangeAspect="1"/>
          </p:cNvPicPr>
          <p:nvPr/>
        </p:nvPicPr>
        <p:blipFill rotWithShape="1">
          <a:blip r:embed="rId8"/>
          <a:srcRect b="15573"/>
          <a:stretch/>
        </p:blipFill>
        <p:spPr>
          <a:xfrm>
            <a:off x="734691" y="6510660"/>
            <a:ext cx="5515481" cy="2306233"/>
          </a:xfrm>
          <a:prstGeom prst="rect">
            <a:avLst/>
          </a:prstGeom>
          <a:ln w="12700">
            <a:solidFill>
              <a:schemeClr val="tx1"/>
            </a:solidFill>
          </a:ln>
        </p:spPr>
      </p:pic>
      <p:sp>
        <p:nvSpPr>
          <p:cNvPr id="6" name="TextBox 5">
            <a:extLst>
              <a:ext uri="{FF2B5EF4-FFF2-40B4-BE49-F238E27FC236}">
                <a16:creationId xmlns:a16="http://schemas.microsoft.com/office/drawing/2014/main" id="{BAED2494-53A1-2F49-7747-D016FC099C65}"/>
              </a:ext>
            </a:extLst>
          </p:cNvPr>
          <p:cNvSpPr txBox="1"/>
          <p:nvPr/>
        </p:nvSpPr>
        <p:spPr>
          <a:xfrm>
            <a:off x="1660520" y="7124116"/>
            <a:ext cx="942975" cy="159387"/>
          </a:xfrm>
          <a:prstGeom prst="rect">
            <a:avLst/>
          </a:prstGeom>
          <a:solidFill>
            <a:schemeClr val="bg1"/>
          </a:solidFill>
        </p:spPr>
        <p:txBody>
          <a:bodyPr wrap="square" rtlCol="0">
            <a:spAutoFit/>
          </a:bodyPr>
          <a:lstStyle/>
          <a:p>
            <a:endParaRPr lang="en-US"/>
          </a:p>
        </p:txBody>
      </p:sp>
      <p:sp>
        <p:nvSpPr>
          <p:cNvPr id="9" name="TextBox 8">
            <a:extLst>
              <a:ext uri="{FF2B5EF4-FFF2-40B4-BE49-F238E27FC236}">
                <a16:creationId xmlns:a16="http://schemas.microsoft.com/office/drawing/2014/main" id="{3CE06859-C2E0-0525-E63F-FE279DBF0CF1}"/>
              </a:ext>
            </a:extLst>
          </p:cNvPr>
          <p:cNvSpPr txBox="1"/>
          <p:nvPr/>
        </p:nvSpPr>
        <p:spPr>
          <a:xfrm>
            <a:off x="1470470" y="6964729"/>
            <a:ext cx="380101" cy="159387"/>
          </a:xfrm>
          <a:prstGeom prst="rect">
            <a:avLst/>
          </a:prstGeom>
          <a:solidFill>
            <a:schemeClr val="bg1"/>
          </a:solidFill>
        </p:spPr>
        <p:txBody>
          <a:bodyPr wrap="square" rtlCol="0">
            <a:spAutoFit/>
          </a:bodyPr>
          <a:lstStyle/>
          <a:p>
            <a:endParaRPr lang="en-US"/>
          </a:p>
        </p:txBody>
      </p:sp>
    </p:spTree>
    <p:custDataLst>
      <p:tags r:id="rId1"/>
    </p:custDataLst>
    <p:extLst>
      <p:ext uri="{BB962C8B-B14F-4D97-AF65-F5344CB8AC3E}">
        <p14:creationId xmlns:p14="http://schemas.microsoft.com/office/powerpoint/2010/main" val="272759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C0DC43-31DA-4602-8454-7A1141AAAA51}"/>
              </a:ext>
            </a:extLst>
          </p:cNvPr>
          <p:cNvPicPr>
            <a:picLocks noChangeAspect="1"/>
          </p:cNvPicPr>
          <p:nvPr/>
        </p:nvPicPr>
        <p:blipFill>
          <a:blip r:embed="rId4"/>
          <a:stretch>
            <a:fillRect/>
          </a:stretch>
        </p:blipFill>
        <p:spPr>
          <a:xfrm>
            <a:off x="636922" y="6080857"/>
            <a:ext cx="5584156" cy="2749774"/>
          </a:xfrm>
          <a:prstGeom prst="rect">
            <a:avLst/>
          </a:prstGeom>
          <a:ln w="12700">
            <a:solidFill>
              <a:schemeClr val="tx1"/>
            </a:solidFill>
          </a:ln>
        </p:spPr>
      </p:pic>
      <p:sp>
        <p:nvSpPr>
          <p:cNvPr id="44" name="TextBox 43">
            <a:extLst>
              <a:ext uri="{FF2B5EF4-FFF2-40B4-BE49-F238E27FC236}">
                <a16:creationId xmlns:a16="http://schemas.microsoft.com/office/drawing/2014/main" id="{8E94F6FB-39BC-4697-91CC-D82AA6F5ADBF}"/>
              </a:ext>
            </a:extLst>
          </p:cNvPr>
          <p:cNvSpPr txBox="1"/>
          <p:nvPr/>
        </p:nvSpPr>
        <p:spPr>
          <a:xfrm>
            <a:off x="123951" y="4724587"/>
            <a:ext cx="6492606" cy="1656800"/>
          </a:xfrm>
          <a:prstGeom prst="rect">
            <a:avLst/>
          </a:prstGeom>
          <a:noFill/>
        </p:spPr>
        <p:txBody>
          <a:bodyPr wrap="square">
            <a:spAutoFit/>
          </a:bodyPr>
          <a:lstStyle/>
          <a:p>
            <a:pPr marL="398463"/>
            <a:r>
              <a:rPr lang="en-US" sz="1400" dirty="0">
                <a:latin typeface="Raleway" panose="020B0003030101060003" pitchFamily="34" charset="0"/>
                <a:cs typeface="Arial" panose="020B0604020202020204" pitchFamily="34" charset="0"/>
              </a:rPr>
              <a:t>If the Underwriting authority has approved the request for an exception, you will need to apply payment to finish the quote.  From the Summary page you will see a blue box that has the message that All Underwriting Issues have been approved for this quote.</a:t>
            </a:r>
          </a:p>
          <a:p>
            <a:pPr marL="398463"/>
            <a:endParaRPr lang="en-US" sz="1400" dirty="0">
              <a:latin typeface="Raleway" panose="020B0003030101060003" pitchFamily="34" charset="0"/>
              <a:cs typeface="Arial" panose="020B0604020202020204" pitchFamily="34" charset="0"/>
            </a:endParaRPr>
          </a:p>
          <a:p>
            <a:pPr marL="398463"/>
            <a:r>
              <a:rPr lang="en-US" sz="1400" dirty="0">
                <a:latin typeface="Raleway" panose="020B0003030101060003" pitchFamily="34" charset="0"/>
                <a:cs typeface="Arial" panose="020B0604020202020204" pitchFamily="34" charset="0"/>
              </a:rPr>
              <a:t>Select </a:t>
            </a:r>
            <a:r>
              <a:rPr lang="en-US" sz="1400" b="1" dirty="0">
                <a:latin typeface="Raleway" panose="020B0003030101060003" pitchFamily="34" charset="0"/>
                <a:cs typeface="Arial" panose="020B0604020202020204" pitchFamily="34" charset="0"/>
              </a:rPr>
              <a:t>Continue</a:t>
            </a:r>
            <a:r>
              <a:rPr lang="en-US" sz="1400" dirty="0">
                <a:latin typeface="Raleway" panose="020B0003030101060003" pitchFamily="34" charset="0"/>
                <a:cs typeface="Arial" panose="020B0604020202020204" pitchFamily="34" charset="0"/>
              </a:rPr>
              <a:t> to complete the Quote, apply the payment to bind</a:t>
            </a:r>
          </a:p>
          <a:p>
            <a:pPr marL="398463">
              <a:lnSpc>
                <a:spcPts val="1000"/>
              </a:lnSpc>
            </a:pPr>
            <a:endParaRPr lang="en-US" sz="1400" dirty="0">
              <a:latin typeface="Raleway" panose="020B0003030101060003" pitchFamily="34" charset="0"/>
              <a:cs typeface="Arial" panose="020B0604020202020204" pitchFamily="34" charset="0"/>
            </a:endParaRPr>
          </a:p>
          <a:p>
            <a:pPr marL="398463">
              <a:lnSpc>
                <a:spcPts val="1000"/>
              </a:lnSpc>
            </a:pPr>
            <a:endParaRPr lang="en-US" sz="1400" dirty="0"/>
          </a:p>
        </p:txBody>
      </p:sp>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n1302654\Desktop\AMsuite_Logo_Blu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pic>
        <p:nvPicPr>
          <p:cNvPr id="47" name="Picture 46">
            <a:extLst>
              <a:ext uri="{FF2B5EF4-FFF2-40B4-BE49-F238E27FC236}">
                <a16:creationId xmlns:a16="http://schemas.microsoft.com/office/drawing/2014/main" id="{94A56A28-3443-456F-B435-6DBA96F00190}"/>
              </a:ext>
            </a:extLst>
          </p:cNvPr>
          <p:cNvPicPr/>
          <p:nvPr/>
        </p:nvPicPr>
        <p:blipFill rotWithShape="1">
          <a:blip r:embed="rId6"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7">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27" name="Text Box 14">
            <a:extLst>
              <a:ext uri="{FF2B5EF4-FFF2-40B4-BE49-F238E27FC236}">
                <a16:creationId xmlns:a16="http://schemas.microsoft.com/office/drawing/2014/main" id="{A819F5B5-DBDF-4C6F-AD14-48F388737D14}"/>
              </a:ext>
            </a:extLst>
          </p:cNvPr>
          <p:cNvSpPr txBox="1">
            <a:spLocks noChangeArrowheads="1"/>
          </p:cNvSpPr>
          <p:nvPr/>
        </p:nvSpPr>
        <p:spPr bwMode="auto">
          <a:xfrm>
            <a:off x="1994166" y="951869"/>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effectLst/>
                <a:latin typeface="Raleway" panose="020B0003030101060003" pitchFamily="34" charset="0"/>
                <a:ea typeface="Calibri" panose="020F0502020204030204" pitchFamily="34" charset="0"/>
                <a:cs typeface="Times New Roman" panose="02020603050405020304" pitchFamily="18" charset="0"/>
              </a:rPr>
              <a:t>Underwriting Referral Process </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F1B1284E-68DD-41C9-BFAD-AC7E4FA7A2A0}"/>
              </a:ext>
            </a:extLst>
          </p:cNvPr>
          <p:cNvSpPr txBox="1"/>
          <p:nvPr/>
        </p:nvSpPr>
        <p:spPr>
          <a:xfrm>
            <a:off x="-1310912" y="4331660"/>
            <a:ext cx="6610155" cy="369332"/>
          </a:xfrm>
          <a:prstGeom prst="rect">
            <a:avLst/>
          </a:prstGeom>
          <a:noFill/>
        </p:spPr>
        <p:txBody>
          <a:bodyPr wrap="square">
            <a:spAutoFit/>
          </a:bodyPr>
          <a:lstStyle/>
          <a:p>
            <a:pPr algn="ctr"/>
            <a:r>
              <a:rPr lang="en-US" sz="1800">
                <a:solidFill>
                  <a:srgbClr val="00B0F0"/>
                </a:solidFill>
                <a:latin typeface="Raleway" panose="020B0003030101060003" pitchFamily="34" charset="0"/>
                <a:cs typeface="Arial" panose="020B0604020202020204" pitchFamily="34" charset="0"/>
              </a:rPr>
              <a:t>Completing and Binding the Quote</a:t>
            </a:r>
          </a:p>
        </p:txBody>
      </p:sp>
      <p:grpSp>
        <p:nvGrpSpPr>
          <p:cNvPr id="19" name="Group 18">
            <a:extLst>
              <a:ext uri="{FF2B5EF4-FFF2-40B4-BE49-F238E27FC236}">
                <a16:creationId xmlns:a16="http://schemas.microsoft.com/office/drawing/2014/main" id="{A3DA68EE-CB8D-4430-89B7-1BDB033C499D}"/>
              </a:ext>
            </a:extLst>
          </p:cNvPr>
          <p:cNvGrpSpPr>
            <a:grpSpLocks/>
          </p:cNvGrpSpPr>
          <p:nvPr/>
        </p:nvGrpSpPr>
        <p:grpSpPr bwMode="auto">
          <a:xfrm>
            <a:off x="320805" y="8878249"/>
            <a:ext cx="6169660" cy="1270"/>
            <a:chOff x="920" y="15070"/>
            <a:chExt cx="9716" cy="2"/>
          </a:xfrm>
        </p:grpSpPr>
        <p:sp>
          <p:nvSpPr>
            <p:cNvPr id="20" name="Freeform 24">
              <a:extLst>
                <a:ext uri="{FF2B5EF4-FFF2-40B4-BE49-F238E27FC236}">
                  <a16:creationId xmlns:a16="http://schemas.microsoft.com/office/drawing/2014/main" id="{800C7FBF-2717-463A-B5A1-356945B45B83}"/>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17" name="TextBox 16">
            <a:extLst>
              <a:ext uri="{FF2B5EF4-FFF2-40B4-BE49-F238E27FC236}">
                <a16:creationId xmlns:a16="http://schemas.microsoft.com/office/drawing/2014/main" id="{1C03D501-4DD5-4DEA-8CC5-C314F7C8EABD}"/>
              </a:ext>
            </a:extLst>
          </p:cNvPr>
          <p:cNvSpPr txBox="1"/>
          <p:nvPr/>
        </p:nvSpPr>
        <p:spPr>
          <a:xfrm>
            <a:off x="303637" y="1582639"/>
            <a:ext cx="6133234" cy="2611484"/>
          </a:xfrm>
          <a:prstGeom prst="rect">
            <a:avLst/>
          </a:prstGeom>
          <a:noFill/>
        </p:spPr>
        <p:txBody>
          <a:bodyPr wrap="square">
            <a:spAutoFit/>
          </a:bodyPr>
          <a:lstStyle/>
          <a:p>
            <a:pPr marL="0" marR="0">
              <a:spcBef>
                <a:spcPts val="0"/>
              </a:spcBef>
              <a:spcAft>
                <a:spcPts val="0"/>
              </a:spcAft>
            </a:pPr>
            <a:r>
              <a:rPr lang="en-US" sz="1400" b="1">
                <a:effectLst/>
                <a:latin typeface="Raleway" panose="020B0503030101060003" pitchFamily="34" charset="0"/>
                <a:ea typeface="SimSun" panose="02010600030101010101" pitchFamily="2" charset="-122"/>
              </a:rPr>
              <a:t>From:</a:t>
            </a:r>
            <a:r>
              <a:rPr lang="en-US" sz="1400">
                <a:effectLst/>
                <a:latin typeface="Raleway" panose="020B0503030101060003" pitchFamily="34" charset="0"/>
                <a:ea typeface="SimSun" panose="02010600030101010101" pitchFamily="2" charset="-122"/>
              </a:rPr>
              <a:t> AMIG Activity Notification &lt;</a:t>
            </a:r>
            <a:r>
              <a:rPr lang="en-US" sz="1400" u="sng">
                <a:solidFill>
                  <a:srgbClr val="25005E"/>
                </a:solidFill>
                <a:effectLst/>
                <a:latin typeface="Raleway" panose="020B0503030101060003" pitchFamily="34" charset="0"/>
                <a:ea typeface="SimSun" panose="02010600030101010101" pitchFamily="2" charset="-122"/>
                <a:hlinkClick r:id="rId8"/>
              </a:rPr>
              <a:t>noreply-activity@amig.com</a:t>
            </a:r>
            <a:r>
              <a:rPr lang="en-US" sz="1400">
                <a:effectLst/>
                <a:latin typeface="Raleway" panose="020B0503030101060003" pitchFamily="34" charset="0"/>
                <a:ea typeface="SimSun" panose="02010600030101010101" pitchFamily="2" charset="-122"/>
              </a:rPr>
              <a:t>&gt; </a:t>
            </a:r>
            <a:br>
              <a:rPr lang="en-US" sz="1400">
                <a:effectLst/>
                <a:latin typeface="Raleway" panose="020B0503030101060003" pitchFamily="34" charset="0"/>
                <a:ea typeface="SimSun" panose="02010600030101010101" pitchFamily="2" charset="-122"/>
              </a:rPr>
            </a:br>
            <a:r>
              <a:rPr lang="en-US" sz="1400" b="1">
                <a:effectLst/>
                <a:latin typeface="Raleway" panose="020B0503030101060003" pitchFamily="34" charset="0"/>
                <a:ea typeface="SimSun" panose="02010600030101010101" pitchFamily="2" charset="-122"/>
              </a:rPr>
              <a:t>Subject:</a:t>
            </a:r>
            <a:r>
              <a:rPr lang="en-US" sz="1400">
                <a:effectLst/>
                <a:latin typeface="Raleway" panose="020B0503030101060003" pitchFamily="34" charset="0"/>
                <a:ea typeface="SimSun" panose="02010600030101010101" pitchFamily="2" charset="-122"/>
              </a:rPr>
              <a:t> American Modern AMsuite Activity for Policy xxx requires action - "Underwriter has reviewed this job"</a:t>
            </a:r>
          </a:p>
          <a:p>
            <a:pPr marL="0" marR="0">
              <a:spcBef>
                <a:spcPts val="0"/>
              </a:spcBef>
              <a:spcAft>
                <a:spcPts val="0"/>
              </a:spcAft>
            </a:pPr>
            <a:r>
              <a:rPr lang="en-US" sz="1400">
                <a:effectLst/>
                <a:latin typeface="Raleway" panose="020B0503030101060003" pitchFamily="34" charset="0"/>
                <a:ea typeface="SimSun" panose="02010600030101010101" pitchFamily="2" charset="-122"/>
              </a:rPr>
              <a:t> </a:t>
            </a:r>
          </a:p>
          <a:p>
            <a:pPr marL="0" marR="0">
              <a:lnSpc>
                <a:spcPct val="111000"/>
              </a:lnSpc>
              <a:spcBef>
                <a:spcPts val="0"/>
              </a:spcBef>
              <a:spcAft>
                <a:spcPts val="1000"/>
              </a:spcAft>
            </a:pPr>
            <a:r>
              <a:rPr lang="en-US" sz="1400">
                <a:effectLst/>
                <a:latin typeface="Raleway" panose="020B0503030101060003" pitchFamily="34" charset="0"/>
                <a:ea typeface="SimSun" panose="02010600030101010101" pitchFamily="2" charset="-122"/>
              </a:rPr>
              <a:t>Your action is required by 02/16/2022.</a:t>
            </a:r>
            <a:br>
              <a:rPr lang="en-US" sz="1400">
                <a:effectLst/>
                <a:latin typeface="Raleway" panose="020B0503030101060003" pitchFamily="34" charset="0"/>
                <a:ea typeface="SimSun" panose="02010600030101010101" pitchFamily="2" charset="-122"/>
              </a:rPr>
            </a:br>
            <a:r>
              <a:rPr lang="en-US" sz="1400">
                <a:effectLst/>
                <a:latin typeface="Raleway" panose="020B0503030101060003" pitchFamily="34" charset="0"/>
                <a:ea typeface="SimSun" panose="02010600030101010101" pitchFamily="2" charset="-122"/>
              </a:rPr>
              <a:t>An AMsuite Activity "Underwriter has reviewed this job" has been assigned to you for a policy or submission belonging to </a:t>
            </a:r>
            <a:r>
              <a:rPr lang="en-US" sz="1400">
                <a:latin typeface="Raleway" panose="020B0503030101060003" pitchFamily="34" charset="0"/>
                <a:ea typeface="SimSun" panose="02010600030101010101" pitchFamily="2" charset="-122"/>
              </a:rPr>
              <a:t>applicant</a:t>
            </a:r>
            <a:r>
              <a:rPr lang="en-US" sz="1400">
                <a:effectLst/>
                <a:latin typeface="Raleway" panose="020B0503030101060003" pitchFamily="34" charset="0"/>
                <a:ea typeface="SimSun" panose="02010600030101010101" pitchFamily="2" charset="-122"/>
              </a:rPr>
              <a:t>. Please log into American Modern AMsuite via modernLINK to review the complete description and take the appropriate follow up action(s) by 02/16/2022.</a:t>
            </a:r>
            <a:br>
              <a:rPr lang="en-US" sz="1400">
                <a:effectLst/>
                <a:latin typeface="Raleway" panose="020B0503030101060003" pitchFamily="34" charset="0"/>
                <a:ea typeface="SimSun" panose="02010600030101010101" pitchFamily="2" charset="-122"/>
              </a:rPr>
            </a:br>
            <a:r>
              <a:rPr lang="en-US" sz="1400">
                <a:effectLst/>
                <a:latin typeface="Raleway" panose="020B0503030101060003" pitchFamily="34" charset="0"/>
                <a:ea typeface="SimSun" panose="02010600030101010101" pitchFamily="2" charset="-122"/>
              </a:rPr>
              <a:t>This email is an automated notification. Please do not reply.</a:t>
            </a:r>
          </a:p>
        </p:txBody>
      </p:sp>
      <p:sp>
        <p:nvSpPr>
          <p:cNvPr id="18" name="TextBox 17">
            <a:extLst>
              <a:ext uri="{FF2B5EF4-FFF2-40B4-BE49-F238E27FC236}">
                <a16:creationId xmlns:a16="http://schemas.microsoft.com/office/drawing/2014/main" id="{18BA016A-6486-40C0-9155-1AC31C53F5E0}"/>
              </a:ext>
            </a:extLst>
          </p:cNvPr>
          <p:cNvSpPr txBox="1"/>
          <p:nvPr/>
        </p:nvSpPr>
        <p:spPr>
          <a:xfrm>
            <a:off x="151108" y="1284698"/>
            <a:ext cx="6610155" cy="369332"/>
          </a:xfrm>
          <a:prstGeom prst="rect">
            <a:avLst/>
          </a:prstGeom>
          <a:noFill/>
        </p:spPr>
        <p:txBody>
          <a:bodyPr wrap="square">
            <a:spAutoFit/>
          </a:bodyPr>
          <a:lstStyle/>
          <a:p>
            <a:r>
              <a:rPr lang="en-US" sz="1800">
                <a:solidFill>
                  <a:srgbClr val="00B0F0"/>
                </a:solidFill>
                <a:latin typeface="Raleway" panose="020B0003030101060003" pitchFamily="34" charset="0"/>
                <a:cs typeface="Arial" panose="020B0604020202020204" pitchFamily="34" charset="0"/>
              </a:rPr>
              <a:t>Activity Email </a:t>
            </a:r>
          </a:p>
        </p:txBody>
      </p:sp>
      <p:sp>
        <p:nvSpPr>
          <p:cNvPr id="22" name="Text Box 7">
            <a:extLst>
              <a:ext uri="{FF2B5EF4-FFF2-40B4-BE49-F238E27FC236}">
                <a16:creationId xmlns:a16="http://schemas.microsoft.com/office/drawing/2014/main" id="{07F93A9D-92D1-4874-A2FF-FDC927DE85AF}"/>
              </a:ext>
            </a:extLst>
          </p:cNvPr>
          <p:cNvSpPr txBox="1">
            <a:spLocks noChangeArrowheads="1"/>
          </p:cNvSpPr>
          <p:nvPr/>
        </p:nvSpPr>
        <p:spPr bwMode="auto">
          <a:xfrm>
            <a:off x="550362" y="8911543"/>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6">
            <a:extLst>
              <a:ext uri="{FF2B5EF4-FFF2-40B4-BE49-F238E27FC236}">
                <a16:creationId xmlns:a16="http://schemas.microsoft.com/office/drawing/2014/main" id="{0356ED36-5C49-4845-B733-A1BE615B0791}"/>
              </a:ext>
            </a:extLst>
          </p:cNvPr>
          <p:cNvSpPr txBox="1">
            <a:spLocks noChangeArrowheads="1"/>
          </p:cNvSpPr>
          <p:nvPr/>
        </p:nvSpPr>
        <p:spPr bwMode="auto">
          <a:xfrm>
            <a:off x="5976055" y="8890863"/>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BC9E2C5-A37B-4025-9147-22016B98D1FA}"/>
              </a:ext>
            </a:extLst>
          </p:cNvPr>
          <p:cNvSpPr txBox="1"/>
          <p:nvPr/>
        </p:nvSpPr>
        <p:spPr>
          <a:xfrm>
            <a:off x="-3414353" y="6196721"/>
            <a:ext cx="418704" cy="369332"/>
          </a:xfrm>
          <a:prstGeom prst="rect">
            <a:avLst/>
          </a:prstGeom>
          <a:noFill/>
        </p:spPr>
        <p:txBody>
          <a:bodyPr wrap="none" rtlCol="0">
            <a:spAutoFit/>
          </a:bodyPr>
          <a:lstStyle/>
          <a:p>
            <a:r>
              <a:rPr lang="en-US" b="1" dirty="0">
                <a:solidFill>
                  <a:srgbClr val="92D050"/>
                </a:solidFill>
              </a:rPr>
              <a:t>11</a:t>
            </a:r>
            <a:endParaRPr lang="en-US" dirty="0"/>
          </a:p>
        </p:txBody>
      </p:sp>
      <p:sp>
        <p:nvSpPr>
          <p:cNvPr id="4" name="Oval 3">
            <a:extLst>
              <a:ext uri="{FF2B5EF4-FFF2-40B4-BE49-F238E27FC236}">
                <a16:creationId xmlns:a16="http://schemas.microsoft.com/office/drawing/2014/main" id="{8CF23118-5D7C-D208-8A54-82C193EFDC72}"/>
              </a:ext>
            </a:extLst>
          </p:cNvPr>
          <p:cNvSpPr/>
          <p:nvPr/>
        </p:nvSpPr>
        <p:spPr>
          <a:xfrm>
            <a:off x="148220" y="4841660"/>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srgbClr val="92D050"/>
              </a:solidFill>
            </a:endParaRPr>
          </a:p>
        </p:txBody>
      </p:sp>
      <p:sp>
        <p:nvSpPr>
          <p:cNvPr id="2" name="TextBox 1">
            <a:extLst>
              <a:ext uri="{FF2B5EF4-FFF2-40B4-BE49-F238E27FC236}">
                <a16:creationId xmlns:a16="http://schemas.microsoft.com/office/drawing/2014/main" id="{CDB2A9BF-7DEB-1535-F7FC-C14C1E2F2B00}"/>
              </a:ext>
            </a:extLst>
          </p:cNvPr>
          <p:cNvSpPr txBox="1"/>
          <p:nvPr/>
        </p:nvSpPr>
        <p:spPr>
          <a:xfrm>
            <a:off x="94285" y="4800589"/>
            <a:ext cx="418704" cy="369332"/>
          </a:xfrm>
          <a:prstGeom prst="rect">
            <a:avLst/>
          </a:prstGeom>
          <a:noFill/>
        </p:spPr>
        <p:txBody>
          <a:bodyPr wrap="none" rtlCol="0">
            <a:spAutoFit/>
          </a:bodyPr>
          <a:lstStyle/>
          <a:p>
            <a:r>
              <a:rPr lang="en-US" b="1" dirty="0">
                <a:solidFill>
                  <a:srgbClr val="92D050"/>
                </a:solidFill>
              </a:rPr>
              <a:t>10</a:t>
            </a:r>
            <a:endParaRPr lang="en-US" dirty="0"/>
          </a:p>
        </p:txBody>
      </p:sp>
    </p:spTree>
    <p:custDataLst>
      <p:tags r:id="rId1"/>
    </p:custDataLst>
    <p:extLst>
      <p:ext uri="{BB962C8B-B14F-4D97-AF65-F5344CB8AC3E}">
        <p14:creationId xmlns:p14="http://schemas.microsoft.com/office/powerpoint/2010/main" val="376740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414A021-5B90-49C1-8A3B-0675BA212B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18" y="5033331"/>
            <a:ext cx="5545977" cy="313758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D4FFFD-9FCF-46EF-8B04-E56A6564DE5D}"/>
              </a:ext>
            </a:extLst>
          </p:cNvPr>
          <p:cNvPicPr>
            <a:picLocks noChangeAspect="1"/>
          </p:cNvPicPr>
          <p:nvPr/>
        </p:nvPicPr>
        <p:blipFill>
          <a:blip r:embed="rId5"/>
          <a:stretch>
            <a:fillRect/>
          </a:stretch>
        </p:blipFill>
        <p:spPr>
          <a:xfrm>
            <a:off x="632646" y="2016767"/>
            <a:ext cx="5545978" cy="2911477"/>
          </a:xfrm>
          <a:prstGeom prst="rect">
            <a:avLst/>
          </a:prstGeom>
          <a:ln w="12700">
            <a:solidFill>
              <a:schemeClr val="tx1"/>
            </a:solidFill>
          </a:ln>
        </p:spPr>
      </p:pic>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n1302654\Desktop\AMsuite_Logo_Blu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pic>
        <p:nvPicPr>
          <p:cNvPr id="47" name="Picture 46">
            <a:extLst>
              <a:ext uri="{FF2B5EF4-FFF2-40B4-BE49-F238E27FC236}">
                <a16:creationId xmlns:a16="http://schemas.microsoft.com/office/drawing/2014/main" id="{94A56A28-3443-456F-B435-6DBA96F00190}"/>
              </a:ext>
            </a:extLst>
          </p:cNvPr>
          <p:cNvPicPr/>
          <p:nvPr/>
        </p:nvPicPr>
        <p:blipFill rotWithShape="1">
          <a:blip r:embed="rId7"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8">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27" name="Text Box 14">
            <a:extLst>
              <a:ext uri="{FF2B5EF4-FFF2-40B4-BE49-F238E27FC236}">
                <a16:creationId xmlns:a16="http://schemas.microsoft.com/office/drawing/2014/main" id="{A819F5B5-DBDF-4C6F-AD14-48F388737D14}"/>
              </a:ext>
            </a:extLst>
          </p:cNvPr>
          <p:cNvSpPr txBox="1">
            <a:spLocks noChangeArrowheads="1"/>
          </p:cNvSpPr>
          <p:nvPr/>
        </p:nvSpPr>
        <p:spPr bwMode="auto">
          <a:xfrm>
            <a:off x="1994166" y="951869"/>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latin typeface="Raleway" panose="020B0003030101060003" pitchFamily="34" charset="0"/>
                <a:ea typeface="Calibri" panose="020F0502020204030204" pitchFamily="34" charset="0"/>
                <a:cs typeface="Times New Roman" panose="02020603050405020304" pitchFamily="18" charset="0"/>
              </a:rPr>
              <a:t> Underwriting Referral Process </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67941C55-7FCF-4BC7-BED7-56A6B9D011B7}"/>
              </a:ext>
            </a:extLst>
          </p:cNvPr>
          <p:cNvSpPr txBox="1"/>
          <p:nvPr/>
        </p:nvSpPr>
        <p:spPr>
          <a:xfrm>
            <a:off x="550361" y="1320395"/>
            <a:ext cx="5889768" cy="738664"/>
          </a:xfrm>
          <a:prstGeom prst="rect">
            <a:avLst/>
          </a:prstGeom>
          <a:noFill/>
        </p:spPr>
        <p:txBody>
          <a:bodyPr wrap="square">
            <a:spAutoFit/>
          </a:bodyPr>
          <a:lstStyle/>
          <a:p>
            <a:r>
              <a:rPr lang="en-US" sz="1400" dirty="0">
                <a:latin typeface="Raleway" panose="020B0003030101060003" pitchFamily="34" charset="0"/>
                <a:cs typeface="Arial" panose="020B0604020202020204" pitchFamily="34" charset="0"/>
              </a:rPr>
              <a:t>To Complete the Activity and remove from the list, select </a:t>
            </a:r>
          </a:p>
          <a:p>
            <a:r>
              <a:rPr lang="en-US" sz="1400" b="1" dirty="0">
                <a:latin typeface="Raleway" panose="020B0003030101060003" pitchFamily="34" charset="0"/>
                <a:cs typeface="Arial" panose="020B0604020202020204" pitchFamily="34" charset="0"/>
              </a:rPr>
              <a:t>Complete</a:t>
            </a:r>
            <a:r>
              <a:rPr lang="en-US" sz="1400" dirty="0">
                <a:latin typeface="Raleway" panose="020B0003030101060003" pitchFamily="34" charset="0"/>
                <a:cs typeface="Arial" panose="020B0604020202020204" pitchFamily="34" charset="0"/>
              </a:rPr>
              <a:t> from within the Activity or from the Home Page </a:t>
            </a:r>
          </a:p>
          <a:p>
            <a:r>
              <a:rPr lang="en-US" sz="1400" dirty="0">
                <a:latin typeface="Raleway" panose="020B0003030101060003" pitchFamily="34" charset="0"/>
                <a:cs typeface="Arial" panose="020B0604020202020204" pitchFamily="34" charset="0"/>
              </a:rPr>
              <a:t>list of Activities, select </a:t>
            </a:r>
            <a:r>
              <a:rPr lang="en-US" sz="1400" b="1" dirty="0">
                <a:latin typeface="Raleway" panose="020B0003030101060003" pitchFamily="34" charset="0"/>
                <a:cs typeface="Arial" panose="020B0604020202020204" pitchFamily="34" charset="0"/>
              </a:rPr>
              <a:t>Complete</a:t>
            </a:r>
            <a:endParaRPr lang="en-US" sz="1400" b="1" dirty="0"/>
          </a:p>
        </p:txBody>
      </p:sp>
      <p:grpSp>
        <p:nvGrpSpPr>
          <p:cNvPr id="21" name="Group 20">
            <a:extLst>
              <a:ext uri="{FF2B5EF4-FFF2-40B4-BE49-F238E27FC236}">
                <a16:creationId xmlns:a16="http://schemas.microsoft.com/office/drawing/2014/main" id="{91701F85-2792-4447-B861-9AF5F5DDDC3D}"/>
              </a:ext>
            </a:extLst>
          </p:cNvPr>
          <p:cNvGrpSpPr>
            <a:grpSpLocks/>
          </p:cNvGrpSpPr>
          <p:nvPr/>
        </p:nvGrpSpPr>
        <p:grpSpPr bwMode="auto">
          <a:xfrm>
            <a:off x="319077" y="8714976"/>
            <a:ext cx="6169660" cy="1270"/>
            <a:chOff x="920" y="15070"/>
            <a:chExt cx="9716" cy="2"/>
          </a:xfrm>
        </p:grpSpPr>
        <p:sp>
          <p:nvSpPr>
            <p:cNvPr id="22" name="Freeform 24">
              <a:extLst>
                <a:ext uri="{FF2B5EF4-FFF2-40B4-BE49-F238E27FC236}">
                  <a16:creationId xmlns:a16="http://schemas.microsoft.com/office/drawing/2014/main" id="{1D655F52-B744-44DC-B14E-31410E98337E}"/>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 name="TextBox 1">
            <a:extLst>
              <a:ext uri="{FF2B5EF4-FFF2-40B4-BE49-F238E27FC236}">
                <a16:creationId xmlns:a16="http://schemas.microsoft.com/office/drawing/2014/main" id="{609C23AA-448F-4DC5-B15A-8DEF7A547B76}"/>
              </a:ext>
            </a:extLst>
          </p:cNvPr>
          <p:cNvSpPr txBox="1"/>
          <p:nvPr/>
        </p:nvSpPr>
        <p:spPr>
          <a:xfrm>
            <a:off x="1961030" y="2474873"/>
            <a:ext cx="300094" cy="76024"/>
          </a:xfrm>
          <a:prstGeom prst="rect">
            <a:avLst/>
          </a:prstGeom>
          <a:solidFill>
            <a:schemeClr val="bg1"/>
          </a:solidFill>
        </p:spPr>
        <p:txBody>
          <a:bodyPr wrap="square" rtlCol="0">
            <a:spAutoFit/>
          </a:bodyPr>
          <a:lstStyle/>
          <a:p>
            <a:endParaRPr lang="en-US"/>
          </a:p>
        </p:txBody>
      </p:sp>
      <p:sp>
        <p:nvSpPr>
          <p:cNvPr id="23" name="TextBox 22">
            <a:extLst>
              <a:ext uri="{FF2B5EF4-FFF2-40B4-BE49-F238E27FC236}">
                <a16:creationId xmlns:a16="http://schemas.microsoft.com/office/drawing/2014/main" id="{DD9DCA75-B058-49C1-B350-2B6C2B64CAC2}"/>
              </a:ext>
            </a:extLst>
          </p:cNvPr>
          <p:cNvSpPr txBox="1"/>
          <p:nvPr/>
        </p:nvSpPr>
        <p:spPr>
          <a:xfrm>
            <a:off x="2126288" y="2550897"/>
            <a:ext cx="864561" cy="154204"/>
          </a:xfrm>
          <a:prstGeom prst="rect">
            <a:avLst/>
          </a:prstGeom>
          <a:solidFill>
            <a:schemeClr val="bg1"/>
          </a:solidFill>
        </p:spPr>
        <p:txBody>
          <a:bodyPr wrap="square" rtlCol="0">
            <a:spAutoFit/>
          </a:bodyPr>
          <a:lstStyle/>
          <a:p>
            <a:endParaRPr lang="en-US"/>
          </a:p>
        </p:txBody>
      </p:sp>
      <p:sp>
        <p:nvSpPr>
          <p:cNvPr id="26" name="TextBox 25">
            <a:extLst>
              <a:ext uri="{FF2B5EF4-FFF2-40B4-BE49-F238E27FC236}">
                <a16:creationId xmlns:a16="http://schemas.microsoft.com/office/drawing/2014/main" id="{C5D99660-C0F1-432B-884D-05C25F2B7861}"/>
              </a:ext>
            </a:extLst>
          </p:cNvPr>
          <p:cNvSpPr txBox="1"/>
          <p:nvPr/>
        </p:nvSpPr>
        <p:spPr>
          <a:xfrm>
            <a:off x="2503303" y="4167709"/>
            <a:ext cx="371188" cy="110719"/>
          </a:xfrm>
          <a:prstGeom prst="rect">
            <a:avLst/>
          </a:prstGeom>
          <a:solidFill>
            <a:schemeClr val="bg1"/>
          </a:solidFill>
        </p:spPr>
        <p:txBody>
          <a:bodyPr wrap="square" rtlCol="0">
            <a:spAutoFit/>
          </a:bodyPr>
          <a:lstStyle/>
          <a:p>
            <a:endParaRPr lang="en-US"/>
          </a:p>
        </p:txBody>
      </p:sp>
      <p:sp>
        <p:nvSpPr>
          <p:cNvPr id="28" name="TextBox 27">
            <a:extLst>
              <a:ext uri="{FF2B5EF4-FFF2-40B4-BE49-F238E27FC236}">
                <a16:creationId xmlns:a16="http://schemas.microsoft.com/office/drawing/2014/main" id="{A736BBA1-BF8D-40E9-966F-AF7E54546E28}"/>
              </a:ext>
            </a:extLst>
          </p:cNvPr>
          <p:cNvSpPr txBox="1"/>
          <p:nvPr/>
        </p:nvSpPr>
        <p:spPr>
          <a:xfrm>
            <a:off x="2242074" y="4352224"/>
            <a:ext cx="371188" cy="110719"/>
          </a:xfrm>
          <a:prstGeom prst="rect">
            <a:avLst/>
          </a:prstGeom>
          <a:solidFill>
            <a:schemeClr val="bg1"/>
          </a:solidFill>
        </p:spPr>
        <p:txBody>
          <a:bodyPr wrap="square" rtlCol="0">
            <a:spAutoFit/>
          </a:bodyPr>
          <a:lstStyle/>
          <a:p>
            <a:endParaRPr lang="en-US"/>
          </a:p>
        </p:txBody>
      </p:sp>
      <p:sp>
        <p:nvSpPr>
          <p:cNvPr id="29" name="TextBox 28">
            <a:extLst>
              <a:ext uri="{FF2B5EF4-FFF2-40B4-BE49-F238E27FC236}">
                <a16:creationId xmlns:a16="http://schemas.microsoft.com/office/drawing/2014/main" id="{4533E1F5-103F-4DF2-9C28-1FD9C2757E04}"/>
              </a:ext>
            </a:extLst>
          </p:cNvPr>
          <p:cNvSpPr txBox="1"/>
          <p:nvPr/>
        </p:nvSpPr>
        <p:spPr>
          <a:xfrm>
            <a:off x="2088189" y="7420344"/>
            <a:ext cx="371188" cy="110719"/>
          </a:xfrm>
          <a:prstGeom prst="rect">
            <a:avLst/>
          </a:prstGeom>
          <a:solidFill>
            <a:schemeClr val="bg1"/>
          </a:solidFill>
        </p:spPr>
        <p:txBody>
          <a:bodyPr wrap="square" rtlCol="0">
            <a:spAutoFit/>
          </a:bodyPr>
          <a:lstStyle/>
          <a:p>
            <a:endParaRPr lang="en-US"/>
          </a:p>
        </p:txBody>
      </p:sp>
      <p:sp>
        <p:nvSpPr>
          <p:cNvPr id="30" name="TextBox 29">
            <a:extLst>
              <a:ext uri="{FF2B5EF4-FFF2-40B4-BE49-F238E27FC236}">
                <a16:creationId xmlns:a16="http://schemas.microsoft.com/office/drawing/2014/main" id="{54201599-F72B-44C0-AFAA-182B0088609D}"/>
              </a:ext>
            </a:extLst>
          </p:cNvPr>
          <p:cNvSpPr txBox="1"/>
          <p:nvPr/>
        </p:nvSpPr>
        <p:spPr>
          <a:xfrm>
            <a:off x="1790842" y="8381799"/>
            <a:ext cx="495063" cy="188223"/>
          </a:xfrm>
          <a:prstGeom prst="rect">
            <a:avLst/>
          </a:prstGeom>
          <a:solidFill>
            <a:schemeClr val="bg1"/>
          </a:solidFill>
        </p:spPr>
        <p:txBody>
          <a:bodyPr wrap="square" rtlCol="0">
            <a:spAutoFit/>
          </a:bodyPr>
          <a:lstStyle/>
          <a:p>
            <a:endParaRPr lang="en-US"/>
          </a:p>
        </p:txBody>
      </p:sp>
      <p:sp>
        <p:nvSpPr>
          <p:cNvPr id="34" name="TextBox 33">
            <a:extLst>
              <a:ext uri="{FF2B5EF4-FFF2-40B4-BE49-F238E27FC236}">
                <a16:creationId xmlns:a16="http://schemas.microsoft.com/office/drawing/2014/main" id="{0470F987-4AE3-4DAE-9072-7C437AFBB419}"/>
              </a:ext>
            </a:extLst>
          </p:cNvPr>
          <p:cNvSpPr txBox="1"/>
          <p:nvPr/>
        </p:nvSpPr>
        <p:spPr>
          <a:xfrm>
            <a:off x="1804051" y="7751010"/>
            <a:ext cx="371188" cy="110719"/>
          </a:xfrm>
          <a:prstGeom prst="rect">
            <a:avLst/>
          </a:prstGeom>
          <a:solidFill>
            <a:schemeClr val="bg1"/>
          </a:solidFill>
        </p:spPr>
        <p:txBody>
          <a:bodyPr wrap="square" rtlCol="0">
            <a:spAutoFit/>
          </a:bodyPr>
          <a:lstStyle/>
          <a:p>
            <a:endParaRPr lang="en-US"/>
          </a:p>
        </p:txBody>
      </p:sp>
      <p:sp>
        <p:nvSpPr>
          <p:cNvPr id="35" name="TextBox 34">
            <a:extLst>
              <a:ext uri="{FF2B5EF4-FFF2-40B4-BE49-F238E27FC236}">
                <a16:creationId xmlns:a16="http://schemas.microsoft.com/office/drawing/2014/main" id="{CE0788F4-1FD8-4BD5-8558-B73AE7772CBA}"/>
              </a:ext>
            </a:extLst>
          </p:cNvPr>
          <p:cNvSpPr txBox="1"/>
          <p:nvPr/>
        </p:nvSpPr>
        <p:spPr>
          <a:xfrm>
            <a:off x="1861926" y="7960379"/>
            <a:ext cx="371188" cy="110719"/>
          </a:xfrm>
          <a:prstGeom prst="rect">
            <a:avLst/>
          </a:prstGeom>
          <a:solidFill>
            <a:schemeClr val="bg1"/>
          </a:solidFill>
        </p:spPr>
        <p:txBody>
          <a:bodyPr wrap="square" rtlCol="0">
            <a:spAutoFit/>
          </a:bodyPr>
          <a:lstStyle/>
          <a:p>
            <a:endParaRPr lang="en-US"/>
          </a:p>
        </p:txBody>
      </p:sp>
      <p:sp>
        <p:nvSpPr>
          <p:cNvPr id="32" name="Text Box 7">
            <a:extLst>
              <a:ext uri="{FF2B5EF4-FFF2-40B4-BE49-F238E27FC236}">
                <a16:creationId xmlns:a16="http://schemas.microsoft.com/office/drawing/2014/main" id="{D382FB2E-A292-4EBD-8DA3-242E116011FD}"/>
              </a:ext>
            </a:extLst>
          </p:cNvPr>
          <p:cNvSpPr txBox="1">
            <a:spLocks noChangeArrowheads="1"/>
          </p:cNvSpPr>
          <p:nvPr/>
        </p:nvSpPr>
        <p:spPr bwMode="auto">
          <a:xfrm>
            <a:off x="550362" y="8757905"/>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6">
            <a:extLst>
              <a:ext uri="{FF2B5EF4-FFF2-40B4-BE49-F238E27FC236}">
                <a16:creationId xmlns:a16="http://schemas.microsoft.com/office/drawing/2014/main" id="{BA6D7322-1778-4773-A532-9E94C8442CC9}"/>
              </a:ext>
            </a:extLst>
          </p:cNvPr>
          <p:cNvSpPr txBox="1">
            <a:spLocks noChangeArrowheads="1"/>
          </p:cNvSpPr>
          <p:nvPr/>
        </p:nvSpPr>
        <p:spPr bwMode="auto">
          <a:xfrm>
            <a:off x="5982526" y="8739581"/>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4AE7A449-6B99-DEEC-C321-B0FAC1B1EEA5}"/>
              </a:ext>
            </a:extLst>
          </p:cNvPr>
          <p:cNvSpPr/>
          <p:nvPr/>
        </p:nvSpPr>
        <p:spPr>
          <a:xfrm>
            <a:off x="263170" y="1415273"/>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srgbClr val="92D050"/>
              </a:solidFill>
            </a:endParaRPr>
          </a:p>
        </p:txBody>
      </p:sp>
      <p:sp>
        <p:nvSpPr>
          <p:cNvPr id="6" name="TextBox 5">
            <a:extLst>
              <a:ext uri="{FF2B5EF4-FFF2-40B4-BE49-F238E27FC236}">
                <a16:creationId xmlns:a16="http://schemas.microsoft.com/office/drawing/2014/main" id="{B37279E5-974C-C9E8-27C9-FC1E1B310590}"/>
              </a:ext>
            </a:extLst>
          </p:cNvPr>
          <p:cNvSpPr txBox="1"/>
          <p:nvPr/>
        </p:nvSpPr>
        <p:spPr>
          <a:xfrm>
            <a:off x="221514" y="1374202"/>
            <a:ext cx="418704" cy="369332"/>
          </a:xfrm>
          <a:prstGeom prst="rect">
            <a:avLst/>
          </a:prstGeom>
          <a:noFill/>
        </p:spPr>
        <p:txBody>
          <a:bodyPr wrap="none" rtlCol="0">
            <a:spAutoFit/>
          </a:bodyPr>
          <a:lstStyle/>
          <a:p>
            <a:r>
              <a:rPr lang="en-US" b="1" dirty="0">
                <a:solidFill>
                  <a:srgbClr val="92D050"/>
                </a:solidFill>
              </a:rPr>
              <a:t>11</a:t>
            </a:r>
            <a:endParaRPr lang="en-US" dirty="0"/>
          </a:p>
        </p:txBody>
      </p:sp>
    </p:spTree>
    <p:custDataLst>
      <p:tags r:id="rId1"/>
    </p:custDataLst>
    <p:extLst>
      <p:ext uri="{BB962C8B-B14F-4D97-AF65-F5344CB8AC3E}">
        <p14:creationId xmlns:p14="http://schemas.microsoft.com/office/powerpoint/2010/main" val="377185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0B8419-A037-41A7-B548-9D4E5F3779E6}"/>
              </a:ext>
            </a:extLst>
          </p:cNvPr>
          <p:cNvPicPr>
            <a:picLocks noChangeAspect="1"/>
          </p:cNvPicPr>
          <p:nvPr/>
        </p:nvPicPr>
        <p:blipFill>
          <a:blip r:embed="rId4"/>
          <a:stretch>
            <a:fillRect/>
          </a:stretch>
        </p:blipFill>
        <p:spPr>
          <a:xfrm>
            <a:off x="191854" y="3014081"/>
            <a:ext cx="6393301" cy="2636035"/>
          </a:xfrm>
          <a:prstGeom prst="rect">
            <a:avLst/>
          </a:prstGeom>
          <a:ln w="12700">
            <a:solidFill>
              <a:schemeClr val="tx1"/>
            </a:solidFill>
          </a:ln>
        </p:spPr>
      </p:pic>
      <p:pic>
        <p:nvPicPr>
          <p:cNvPr id="12" name="Picture 11">
            <a:extLst>
              <a:ext uri="{FF2B5EF4-FFF2-40B4-BE49-F238E27FC236}">
                <a16:creationId xmlns:a16="http://schemas.microsoft.com/office/drawing/2014/main" id="{9CA91CB5-FBED-4F52-BBBE-1AB8CA19A02B}"/>
              </a:ext>
            </a:extLst>
          </p:cNvPr>
          <p:cNvPicPr>
            <a:picLocks noChangeAspect="1"/>
          </p:cNvPicPr>
          <p:nvPr/>
        </p:nvPicPr>
        <p:blipFill>
          <a:blip r:embed="rId5"/>
          <a:stretch>
            <a:fillRect/>
          </a:stretch>
        </p:blipFill>
        <p:spPr>
          <a:xfrm>
            <a:off x="191854" y="7088523"/>
            <a:ext cx="6390306" cy="1201447"/>
          </a:xfrm>
          <a:prstGeom prst="rect">
            <a:avLst/>
          </a:prstGeom>
          <a:ln>
            <a:solidFill>
              <a:schemeClr val="tx1"/>
            </a:solidFill>
          </a:ln>
        </p:spPr>
      </p:pic>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n1302654\Desktop\AMsuite_Logo_Blu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pic>
        <p:nvPicPr>
          <p:cNvPr id="47" name="Picture 46">
            <a:extLst>
              <a:ext uri="{FF2B5EF4-FFF2-40B4-BE49-F238E27FC236}">
                <a16:creationId xmlns:a16="http://schemas.microsoft.com/office/drawing/2014/main" id="{94A56A28-3443-456F-B435-6DBA96F00190}"/>
              </a:ext>
            </a:extLst>
          </p:cNvPr>
          <p:cNvPicPr/>
          <p:nvPr/>
        </p:nvPicPr>
        <p:blipFill rotWithShape="1">
          <a:blip r:embed="rId7"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F187E2F-54AF-4397-AB2D-EEBAA4CCFA91}"/>
              </a:ext>
            </a:extLst>
          </p:cNvPr>
          <p:cNvGrpSpPr>
            <a:grpSpLocks/>
          </p:cNvGrpSpPr>
          <p:nvPr/>
        </p:nvGrpSpPr>
        <p:grpSpPr bwMode="auto">
          <a:xfrm>
            <a:off x="320805" y="8878249"/>
            <a:ext cx="6169660" cy="1270"/>
            <a:chOff x="920" y="15070"/>
            <a:chExt cx="9716" cy="2"/>
          </a:xfrm>
        </p:grpSpPr>
        <p:sp>
          <p:nvSpPr>
            <p:cNvPr id="38" name="Freeform 24">
              <a:extLst>
                <a:ext uri="{FF2B5EF4-FFF2-40B4-BE49-F238E27FC236}">
                  <a16:creationId xmlns:a16="http://schemas.microsoft.com/office/drawing/2014/main" id="{88D94E95-5DBB-496A-A9D6-8A09DE71C721}"/>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8">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30" name="TextBox 29">
            <a:extLst>
              <a:ext uri="{FF2B5EF4-FFF2-40B4-BE49-F238E27FC236}">
                <a16:creationId xmlns:a16="http://schemas.microsoft.com/office/drawing/2014/main" id="{12993C2E-5A2A-4758-947F-3ECC2359FFDD}"/>
              </a:ext>
            </a:extLst>
          </p:cNvPr>
          <p:cNvSpPr txBox="1"/>
          <p:nvPr/>
        </p:nvSpPr>
        <p:spPr>
          <a:xfrm>
            <a:off x="536667" y="2412392"/>
            <a:ext cx="6393301" cy="738664"/>
          </a:xfrm>
          <a:prstGeom prst="rect">
            <a:avLst/>
          </a:prstGeom>
          <a:noFill/>
        </p:spPr>
        <p:txBody>
          <a:bodyPr wrap="square">
            <a:spAutoFit/>
          </a:bodyPr>
          <a:lstStyle/>
          <a:p>
            <a:r>
              <a:rPr lang="en-US" sz="1400">
                <a:latin typeface="Raleway" panose="020B0003030101060003" pitchFamily="34" charset="0"/>
                <a:cs typeface="Arial" panose="020B0604020202020204" pitchFamily="34" charset="0"/>
              </a:rPr>
              <a:t>From the Home Page of AMsuite, view Activites by scrolling down the screen</a:t>
            </a:r>
          </a:p>
          <a:p>
            <a:endParaRPr lang="en-US" sz="1400"/>
          </a:p>
        </p:txBody>
      </p:sp>
      <p:sp>
        <p:nvSpPr>
          <p:cNvPr id="27" name="TextBox 26">
            <a:extLst>
              <a:ext uri="{FF2B5EF4-FFF2-40B4-BE49-F238E27FC236}">
                <a16:creationId xmlns:a16="http://schemas.microsoft.com/office/drawing/2014/main" id="{D44CB666-44BD-4E7B-AC38-056EDCDDD1A2}"/>
              </a:ext>
            </a:extLst>
          </p:cNvPr>
          <p:cNvSpPr txBox="1"/>
          <p:nvPr/>
        </p:nvSpPr>
        <p:spPr>
          <a:xfrm>
            <a:off x="205186" y="6177391"/>
            <a:ext cx="6363641" cy="870751"/>
          </a:xfrm>
          <a:prstGeom prst="rect">
            <a:avLst/>
          </a:prstGeom>
          <a:noFill/>
        </p:spPr>
        <p:txBody>
          <a:bodyPr wrap="square" rtlCol="0">
            <a:spAutoFit/>
          </a:bodyPr>
          <a:lstStyle/>
          <a:p>
            <a:pPr marL="398463"/>
            <a:r>
              <a:rPr lang="en-US" sz="1400">
                <a:latin typeface="Raleway" panose="020B0003030101060003" pitchFamily="34" charset="0"/>
                <a:cs typeface="Arial" panose="020B0604020202020204" pitchFamily="34" charset="0"/>
              </a:rPr>
              <a:t>Activites will be in due date order, select the plus + symbol to open the Activity</a:t>
            </a:r>
          </a:p>
          <a:p>
            <a:pPr marL="398463">
              <a:lnSpc>
                <a:spcPts val="1000"/>
              </a:lnSpc>
            </a:pPr>
            <a:endParaRPr lang="en-US" sz="1400">
              <a:latin typeface="Raleway" panose="020B0003030101060003" pitchFamily="34" charset="0"/>
              <a:cs typeface="Arial" panose="020B0604020202020204" pitchFamily="34" charset="0"/>
            </a:endParaRPr>
          </a:p>
          <a:p>
            <a:pPr marL="398463">
              <a:lnSpc>
                <a:spcPts val="1000"/>
              </a:lnSpc>
            </a:pPr>
            <a:endParaRPr lang="en-US" sz="1400">
              <a:latin typeface="Raleway" panose="020B0003030101060003" pitchFamily="34" charset="0"/>
              <a:cs typeface="Arial" panose="020B0604020202020204" pitchFamily="34" charset="0"/>
            </a:endParaRPr>
          </a:p>
          <a:p>
            <a:pPr marL="398463">
              <a:lnSpc>
                <a:spcPts val="500"/>
              </a:lnSpc>
            </a:pPr>
            <a:endParaRPr lang="en-US" sz="1400">
              <a:latin typeface="Raleway" panose="020B0003030101060003" pitchFamily="34" charset="0"/>
              <a:cs typeface="Arial" panose="020B0604020202020204" pitchFamily="34" charset="0"/>
            </a:endParaRPr>
          </a:p>
        </p:txBody>
      </p:sp>
      <p:sp>
        <p:nvSpPr>
          <p:cNvPr id="58" name="Oval 57">
            <a:extLst>
              <a:ext uri="{FF2B5EF4-FFF2-40B4-BE49-F238E27FC236}">
                <a16:creationId xmlns:a16="http://schemas.microsoft.com/office/drawing/2014/main" id="{69CC592C-9013-4C06-A24A-CC6C8A0EB325}"/>
              </a:ext>
            </a:extLst>
          </p:cNvPr>
          <p:cNvSpPr/>
          <p:nvPr/>
        </p:nvSpPr>
        <p:spPr>
          <a:xfrm>
            <a:off x="249476" y="2455936"/>
            <a:ext cx="287191" cy="28719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1</a:t>
            </a:r>
          </a:p>
        </p:txBody>
      </p:sp>
      <p:sp>
        <p:nvSpPr>
          <p:cNvPr id="32" name="Oval 31">
            <a:extLst>
              <a:ext uri="{FF2B5EF4-FFF2-40B4-BE49-F238E27FC236}">
                <a16:creationId xmlns:a16="http://schemas.microsoft.com/office/drawing/2014/main" id="{540045DE-0636-4494-A978-5763D9486CF8}"/>
              </a:ext>
            </a:extLst>
          </p:cNvPr>
          <p:cNvSpPr/>
          <p:nvPr/>
        </p:nvSpPr>
        <p:spPr>
          <a:xfrm>
            <a:off x="249476" y="6188908"/>
            <a:ext cx="331555" cy="314112"/>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92D050"/>
                </a:solidFill>
              </a:rPr>
              <a:t>2</a:t>
            </a:r>
          </a:p>
        </p:txBody>
      </p:sp>
      <p:sp>
        <p:nvSpPr>
          <p:cNvPr id="33" name="Text Box 14">
            <a:extLst>
              <a:ext uri="{FF2B5EF4-FFF2-40B4-BE49-F238E27FC236}">
                <a16:creationId xmlns:a16="http://schemas.microsoft.com/office/drawing/2014/main" id="{84C7299B-8D52-4EA9-AB92-52E408987401}"/>
              </a:ext>
            </a:extLst>
          </p:cNvPr>
          <p:cNvSpPr txBox="1">
            <a:spLocks noChangeArrowheads="1"/>
          </p:cNvSpPr>
          <p:nvPr/>
        </p:nvSpPr>
        <p:spPr bwMode="auto">
          <a:xfrm>
            <a:off x="1984364" y="922369"/>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effectLst/>
                <a:latin typeface="Raleway" panose="020B0003030101060003" pitchFamily="34" charset="0"/>
                <a:ea typeface="Calibri" panose="020F0502020204030204" pitchFamily="34" charset="0"/>
                <a:cs typeface="Times New Roman" panose="02020603050405020304" pitchFamily="18" charset="0"/>
              </a:rPr>
              <a:t>Viewing Activities</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3D9D2AC8-EA93-4096-87FF-4B223352F26E}"/>
              </a:ext>
            </a:extLst>
          </p:cNvPr>
          <p:cNvSpPr txBox="1"/>
          <p:nvPr/>
        </p:nvSpPr>
        <p:spPr>
          <a:xfrm>
            <a:off x="123951" y="1378447"/>
            <a:ext cx="6607266" cy="523220"/>
          </a:xfrm>
          <a:prstGeom prst="rect">
            <a:avLst/>
          </a:prstGeom>
          <a:noFill/>
        </p:spPr>
        <p:txBody>
          <a:bodyPr wrap="square">
            <a:spAutoFit/>
          </a:bodyPr>
          <a:lstStyle/>
          <a:p>
            <a:r>
              <a:rPr lang="en-US" sz="1400">
                <a:latin typeface="Raleway" panose="020B0003030101060003" pitchFamily="34" charset="0"/>
                <a:cs typeface="Arial" panose="020B0604020202020204" pitchFamily="34" charset="0"/>
              </a:rPr>
              <a:t>The Activities can be viewed in different ways.  The following pages will show you how to view and complete Activities.</a:t>
            </a:r>
            <a:endParaRPr lang="en-US" sz="1400"/>
          </a:p>
        </p:txBody>
      </p:sp>
      <p:sp>
        <p:nvSpPr>
          <p:cNvPr id="25" name="TextBox 24">
            <a:extLst>
              <a:ext uri="{FF2B5EF4-FFF2-40B4-BE49-F238E27FC236}">
                <a16:creationId xmlns:a16="http://schemas.microsoft.com/office/drawing/2014/main" id="{F2BAF888-DBAB-404B-82B2-040C47AF10A5}"/>
              </a:ext>
            </a:extLst>
          </p:cNvPr>
          <p:cNvSpPr txBox="1"/>
          <p:nvPr/>
        </p:nvSpPr>
        <p:spPr>
          <a:xfrm>
            <a:off x="123951" y="1932318"/>
            <a:ext cx="5534526" cy="369332"/>
          </a:xfrm>
          <a:prstGeom prst="rect">
            <a:avLst/>
          </a:prstGeom>
          <a:noFill/>
        </p:spPr>
        <p:txBody>
          <a:bodyPr wrap="square">
            <a:spAutoFit/>
          </a:bodyPr>
          <a:lstStyle/>
          <a:p>
            <a:r>
              <a:rPr lang="en-US">
                <a:solidFill>
                  <a:srgbClr val="00B0F0"/>
                </a:solidFill>
                <a:latin typeface="Raleway" panose="020B0003030101060003" pitchFamily="34" charset="0"/>
                <a:cs typeface="Arial" panose="020B0604020202020204" pitchFamily="34" charset="0"/>
              </a:rPr>
              <a:t>Viewing Activities from the Dashboard</a:t>
            </a:r>
          </a:p>
        </p:txBody>
      </p:sp>
      <p:sp>
        <p:nvSpPr>
          <p:cNvPr id="3" name="TextBox 2">
            <a:extLst>
              <a:ext uri="{FF2B5EF4-FFF2-40B4-BE49-F238E27FC236}">
                <a16:creationId xmlns:a16="http://schemas.microsoft.com/office/drawing/2014/main" id="{06719CED-3A95-4BDA-9557-52EBA562741E}"/>
              </a:ext>
            </a:extLst>
          </p:cNvPr>
          <p:cNvSpPr txBox="1"/>
          <p:nvPr/>
        </p:nvSpPr>
        <p:spPr>
          <a:xfrm>
            <a:off x="1951489" y="7481954"/>
            <a:ext cx="634957" cy="172456"/>
          </a:xfrm>
          <a:prstGeom prst="rect">
            <a:avLst/>
          </a:prstGeom>
          <a:solidFill>
            <a:schemeClr val="bg1"/>
          </a:solidFill>
        </p:spPr>
        <p:txBody>
          <a:bodyPr wrap="square" rtlCol="0">
            <a:spAutoFit/>
          </a:bodyPr>
          <a:lstStyle/>
          <a:p>
            <a:endParaRPr lang="en-US"/>
          </a:p>
        </p:txBody>
      </p:sp>
      <p:sp>
        <p:nvSpPr>
          <p:cNvPr id="19" name="Text Box 7">
            <a:extLst>
              <a:ext uri="{FF2B5EF4-FFF2-40B4-BE49-F238E27FC236}">
                <a16:creationId xmlns:a16="http://schemas.microsoft.com/office/drawing/2014/main" id="{A3E54FE0-02B9-4933-969B-6754721EFCDE}"/>
              </a:ext>
            </a:extLst>
          </p:cNvPr>
          <p:cNvSpPr txBox="1">
            <a:spLocks noChangeArrowheads="1"/>
          </p:cNvSpPr>
          <p:nvPr/>
        </p:nvSpPr>
        <p:spPr bwMode="auto">
          <a:xfrm>
            <a:off x="550362" y="8911543"/>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6">
            <a:extLst>
              <a:ext uri="{FF2B5EF4-FFF2-40B4-BE49-F238E27FC236}">
                <a16:creationId xmlns:a16="http://schemas.microsoft.com/office/drawing/2014/main" id="{1787E0F2-86B2-EA3D-C719-DC71547B0C5B}"/>
              </a:ext>
            </a:extLst>
          </p:cNvPr>
          <p:cNvSpPr txBox="1">
            <a:spLocks noChangeArrowheads="1"/>
          </p:cNvSpPr>
          <p:nvPr/>
        </p:nvSpPr>
        <p:spPr bwMode="auto">
          <a:xfrm>
            <a:off x="6061944" y="8920537"/>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7596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CA95312-61F2-43B4-8FE7-445B83BD10D6}"/>
              </a:ext>
            </a:extLst>
          </p:cNvPr>
          <p:cNvPicPr>
            <a:picLocks noChangeAspect="1"/>
          </p:cNvPicPr>
          <p:nvPr/>
        </p:nvPicPr>
        <p:blipFill>
          <a:blip r:embed="rId4"/>
          <a:stretch>
            <a:fillRect/>
          </a:stretch>
        </p:blipFill>
        <p:spPr>
          <a:xfrm>
            <a:off x="212805" y="5036411"/>
            <a:ext cx="6390306" cy="3595252"/>
          </a:xfrm>
          <a:prstGeom prst="rect">
            <a:avLst/>
          </a:prstGeom>
          <a:ln w="12700">
            <a:solidFill>
              <a:schemeClr val="tx1"/>
            </a:solidFill>
          </a:ln>
        </p:spPr>
      </p:pic>
      <p:sp>
        <p:nvSpPr>
          <p:cNvPr id="36" name="TextBox 35">
            <a:extLst>
              <a:ext uri="{FF2B5EF4-FFF2-40B4-BE49-F238E27FC236}">
                <a16:creationId xmlns:a16="http://schemas.microsoft.com/office/drawing/2014/main" id="{C110E832-86E3-4D1E-8006-1BA7C429051B}"/>
              </a:ext>
            </a:extLst>
          </p:cNvPr>
          <p:cNvSpPr txBox="1"/>
          <p:nvPr/>
        </p:nvSpPr>
        <p:spPr>
          <a:xfrm>
            <a:off x="269442" y="1853082"/>
            <a:ext cx="6221024" cy="1836400"/>
          </a:xfrm>
          <a:prstGeom prst="rect">
            <a:avLst/>
          </a:prstGeom>
          <a:noFill/>
        </p:spPr>
        <p:txBody>
          <a:bodyPr wrap="square" rtlCol="0">
            <a:spAutoFit/>
          </a:bodyPr>
          <a:lstStyle/>
          <a:p>
            <a:pPr marL="228600"/>
            <a:r>
              <a:rPr lang="en-US" sz="1400">
                <a:latin typeface="Raleway" panose="020B0003030101060003" pitchFamily="34" charset="0"/>
                <a:cs typeface="Arial" panose="020B0604020202020204" pitchFamily="34" charset="0"/>
              </a:rPr>
              <a:t>Activities can also be viewed from within the policy or quote by selecting  the View/Add Activities Tile </a:t>
            </a:r>
          </a:p>
          <a:p>
            <a:pPr marL="228600">
              <a:lnSpc>
                <a:spcPct val="150000"/>
              </a:lnSpc>
            </a:pPr>
            <a:r>
              <a:rPr lang="en-US" sz="1400">
                <a:latin typeface="Raleway" panose="020B0003030101060003" pitchFamily="34" charset="0"/>
                <a:cs typeface="Arial" panose="020B0604020202020204" pitchFamily="34" charset="0"/>
              </a:rPr>
              <a:t>The Activities will display on the screen  </a:t>
            </a:r>
          </a:p>
          <a:p>
            <a:pPr marL="228600">
              <a:lnSpc>
                <a:spcPts val="1000"/>
              </a:lnSpc>
            </a:pPr>
            <a:endParaRPr lang="en-US" sz="1400">
              <a:latin typeface="Raleway" panose="020B0003030101060003" pitchFamily="34" charset="0"/>
              <a:cs typeface="Arial" panose="020B0604020202020204" pitchFamily="34" charset="0"/>
            </a:endParaRPr>
          </a:p>
          <a:p>
            <a:pPr marL="228600">
              <a:lnSpc>
                <a:spcPct val="150000"/>
              </a:lnSpc>
            </a:pPr>
            <a:r>
              <a:rPr lang="en-US" sz="1400">
                <a:latin typeface="Raleway" panose="020B0003030101060003" pitchFamily="34" charset="0"/>
                <a:cs typeface="Arial" panose="020B0604020202020204" pitchFamily="34" charset="0"/>
              </a:rPr>
              <a:t>Select the plus + symbol to expand the activity to read or add a note</a:t>
            </a:r>
          </a:p>
          <a:p>
            <a:pPr marL="228600">
              <a:lnSpc>
                <a:spcPct val="150000"/>
              </a:lnSpc>
            </a:pPr>
            <a:r>
              <a:rPr lang="en-US" sz="1400">
                <a:latin typeface="Raleway" panose="020B0003030101060003" pitchFamily="34" charset="0"/>
                <a:cs typeface="Arial" panose="020B0604020202020204" pitchFamily="34" charset="0"/>
              </a:rPr>
              <a:t>If you need to create an Activity, select the green Activity Tile.</a:t>
            </a:r>
          </a:p>
          <a:p>
            <a:pPr marL="228600"/>
            <a:endParaRPr lang="en-US" sz="1400">
              <a:latin typeface="Raleway" panose="020B0003030101060003" pitchFamily="34" charset="0"/>
              <a:cs typeface="Arial" panose="020B0604020202020204" pitchFamily="34" charset="0"/>
            </a:endParaRPr>
          </a:p>
        </p:txBody>
      </p:sp>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n1302654\Desktop\AMsuite_Logo_Blu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sp>
        <p:nvSpPr>
          <p:cNvPr id="14" name="Oval 13"/>
          <p:cNvSpPr/>
          <p:nvPr/>
        </p:nvSpPr>
        <p:spPr>
          <a:xfrm>
            <a:off x="214413" y="1905307"/>
            <a:ext cx="306242" cy="303721"/>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solidFill>
                  <a:srgbClr val="92D050"/>
                </a:solidFill>
              </a:rPr>
              <a:t>3</a:t>
            </a:r>
          </a:p>
        </p:txBody>
      </p:sp>
      <p:pic>
        <p:nvPicPr>
          <p:cNvPr id="47" name="Picture 46">
            <a:extLst>
              <a:ext uri="{FF2B5EF4-FFF2-40B4-BE49-F238E27FC236}">
                <a16:creationId xmlns:a16="http://schemas.microsoft.com/office/drawing/2014/main" id="{94A56A28-3443-456F-B435-6DBA96F00190}"/>
              </a:ext>
            </a:extLst>
          </p:cNvPr>
          <p:cNvPicPr/>
          <p:nvPr/>
        </p:nvPicPr>
        <p:blipFill rotWithShape="1">
          <a:blip r:embed="rId6"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F187E2F-54AF-4397-AB2D-EEBAA4CCFA91}"/>
              </a:ext>
            </a:extLst>
          </p:cNvPr>
          <p:cNvGrpSpPr>
            <a:grpSpLocks/>
          </p:cNvGrpSpPr>
          <p:nvPr/>
        </p:nvGrpSpPr>
        <p:grpSpPr bwMode="auto">
          <a:xfrm>
            <a:off x="320805" y="8878249"/>
            <a:ext cx="6169660" cy="1270"/>
            <a:chOff x="920" y="15070"/>
            <a:chExt cx="9716" cy="2"/>
          </a:xfrm>
        </p:grpSpPr>
        <p:sp>
          <p:nvSpPr>
            <p:cNvPr id="38" name="Freeform 24">
              <a:extLst>
                <a:ext uri="{FF2B5EF4-FFF2-40B4-BE49-F238E27FC236}">
                  <a16:creationId xmlns:a16="http://schemas.microsoft.com/office/drawing/2014/main" id="{88D94E95-5DBB-496A-A9D6-8A09DE71C721}"/>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7">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21" name="Text Box 14">
            <a:extLst>
              <a:ext uri="{FF2B5EF4-FFF2-40B4-BE49-F238E27FC236}">
                <a16:creationId xmlns:a16="http://schemas.microsoft.com/office/drawing/2014/main" id="{509676C5-9D42-4E47-83E8-F1E6CC4CD8B0}"/>
              </a:ext>
            </a:extLst>
          </p:cNvPr>
          <p:cNvSpPr txBox="1">
            <a:spLocks noChangeArrowheads="1"/>
          </p:cNvSpPr>
          <p:nvPr/>
        </p:nvSpPr>
        <p:spPr bwMode="auto">
          <a:xfrm>
            <a:off x="1982100" y="951975"/>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effectLst/>
                <a:latin typeface="Raleway" panose="020B0003030101060003" pitchFamily="34" charset="0"/>
                <a:ea typeface="Calibri" panose="020F0502020204030204" pitchFamily="34" charset="0"/>
                <a:cs typeface="Times New Roman" panose="02020603050405020304" pitchFamily="18" charset="0"/>
              </a:rPr>
              <a:t>Viewing Activities</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F6640558-D5BD-4822-B7B5-52DBEBA62048}"/>
              </a:ext>
            </a:extLst>
          </p:cNvPr>
          <p:cNvSpPr txBox="1"/>
          <p:nvPr/>
        </p:nvSpPr>
        <p:spPr>
          <a:xfrm>
            <a:off x="-593111" y="1413660"/>
            <a:ext cx="6607266" cy="369332"/>
          </a:xfrm>
          <a:prstGeom prst="rect">
            <a:avLst/>
          </a:prstGeom>
          <a:noFill/>
        </p:spPr>
        <p:txBody>
          <a:bodyPr wrap="square">
            <a:spAutoFit/>
          </a:bodyPr>
          <a:lstStyle/>
          <a:p>
            <a:pPr algn="ctr"/>
            <a:r>
              <a:rPr lang="en-US" sz="1800">
                <a:solidFill>
                  <a:srgbClr val="00B0F0"/>
                </a:solidFill>
                <a:latin typeface="Raleway" panose="020B0003030101060003" pitchFamily="34" charset="0"/>
                <a:cs typeface="Arial" panose="020B0604020202020204" pitchFamily="34" charset="0"/>
              </a:rPr>
              <a:t>Viewing Activities from within a policy or quote</a:t>
            </a:r>
          </a:p>
        </p:txBody>
      </p:sp>
      <p:pic>
        <p:nvPicPr>
          <p:cNvPr id="33" name="Picture 32">
            <a:extLst>
              <a:ext uri="{FF2B5EF4-FFF2-40B4-BE49-F238E27FC236}">
                <a16:creationId xmlns:a16="http://schemas.microsoft.com/office/drawing/2014/main" id="{45D28DD6-3367-42FB-88DB-67FC4CFD23E7}"/>
              </a:ext>
            </a:extLst>
          </p:cNvPr>
          <p:cNvPicPr>
            <a:picLocks noChangeAspect="1"/>
          </p:cNvPicPr>
          <p:nvPr/>
        </p:nvPicPr>
        <p:blipFill>
          <a:blip r:embed="rId8"/>
          <a:stretch>
            <a:fillRect/>
          </a:stretch>
        </p:blipFill>
        <p:spPr>
          <a:xfrm>
            <a:off x="231251" y="3623006"/>
            <a:ext cx="6390306" cy="1201447"/>
          </a:xfrm>
          <a:prstGeom prst="rect">
            <a:avLst/>
          </a:prstGeom>
          <a:ln w="12700">
            <a:solidFill>
              <a:schemeClr val="tx1"/>
            </a:solidFill>
          </a:ln>
        </p:spPr>
      </p:pic>
      <p:sp>
        <p:nvSpPr>
          <p:cNvPr id="2" name="TextBox 1">
            <a:extLst>
              <a:ext uri="{FF2B5EF4-FFF2-40B4-BE49-F238E27FC236}">
                <a16:creationId xmlns:a16="http://schemas.microsoft.com/office/drawing/2014/main" id="{4F2D0019-EDEA-421B-AD48-60D86377C4B7}"/>
              </a:ext>
            </a:extLst>
          </p:cNvPr>
          <p:cNvSpPr txBox="1"/>
          <p:nvPr/>
        </p:nvSpPr>
        <p:spPr>
          <a:xfrm>
            <a:off x="1982099" y="4033474"/>
            <a:ext cx="656597" cy="118957"/>
          </a:xfrm>
          <a:prstGeom prst="rect">
            <a:avLst/>
          </a:prstGeom>
          <a:solidFill>
            <a:schemeClr val="bg1"/>
          </a:solidFill>
        </p:spPr>
        <p:txBody>
          <a:bodyPr wrap="square" rtlCol="0">
            <a:spAutoFit/>
          </a:bodyPr>
          <a:lstStyle/>
          <a:p>
            <a:endParaRPr lang="en-US"/>
          </a:p>
        </p:txBody>
      </p:sp>
      <p:sp>
        <p:nvSpPr>
          <p:cNvPr id="34" name="TextBox 33">
            <a:extLst>
              <a:ext uri="{FF2B5EF4-FFF2-40B4-BE49-F238E27FC236}">
                <a16:creationId xmlns:a16="http://schemas.microsoft.com/office/drawing/2014/main" id="{F732015E-B1B2-4DFE-8A14-5475B30A6CC3}"/>
              </a:ext>
            </a:extLst>
          </p:cNvPr>
          <p:cNvSpPr txBox="1"/>
          <p:nvPr/>
        </p:nvSpPr>
        <p:spPr>
          <a:xfrm>
            <a:off x="1724297" y="5521235"/>
            <a:ext cx="414556" cy="109338"/>
          </a:xfrm>
          <a:prstGeom prst="rect">
            <a:avLst/>
          </a:prstGeom>
          <a:solidFill>
            <a:schemeClr val="bg1"/>
          </a:solidFill>
        </p:spPr>
        <p:txBody>
          <a:bodyPr wrap="square" rtlCol="0">
            <a:spAutoFit/>
          </a:bodyPr>
          <a:lstStyle/>
          <a:p>
            <a:endParaRPr lang="en-US"/>
          </a:p>
        </p:txBody>
      </p:sp>
      <p:sp>
        <p:nvSpPr>
          <p:cNvPr id="43" name="TextBox 42">
            <a:extLst>
              <a:ext uri="{FF2B5EF4-FFF2-40B4-BE49-F238E27FC236}">
                <a16:creationId xmlns:a16="http://schemas.microsoft.com/office/drawing/2014/main" id="{16B7BB8F-00B6-4409-A417-8E9C703D39C0}"/>
              </a:ext>
            </a:extLst>
          </p:cNvPr>
          <p:cNvSpPr txBox="1"/>
          <p:nvPr/>
        </p:nvSpPr>
        <p:spPr>
          <a:xfrm>
            <a:off x="1905448" y="5630573"/>
            <a:ext cx="1055466" cy="211958"/>
          </a:xfrm>
          <a:prstGeom prst="rect">
            <a:avLst/>
          </a:prstGeom>
          <a:solidFill>
            <a:schemeClr val="bg1"/>
          </a:solidFill>
        </p:spPr>
        <p:txBody>
          <a:bodyPr wrap="square" rtlCol="0">
            <a:spAutoFit/>
          </a:bodyPr>
          <a:lstStyle/>
          <a:p>
            <a:endParaRPr lang="en-US"/>
          </a:p>
        </p:txBody>
      </p:sp>
      <p:sp>
        <p:nvSpPr>
          <p:cNvPr id="49" name="TextBox 48">
            <a:extLst>
              <a:ext uri="{FF2B5EF4-FFF2-40B4-BE49-F238E27FC236}">
                <a16:creationId xmlns:a16="http://schemas.microsoft.com/office/drawing/2014/main" id="{38FE9A64-3D90-4213-951E-8F08BF371EE0}"/>
              </a:ext>
            </a:extLst>
          </p:cNvPr>
          <p:cNvSpPr txBox="1"/>
          <p:nvPr/>
        </p:nvSpPr>
        <p:spPr>
          <a:xfrm>
            <a:off x="2347387" y="6934182"/>
            <a:ext cx="656597" cy="118957"/>
          </a:xfrm>
          <a:prstGeom prst="rect">
            <a:avLst/>
          </a:prstGeom>
          <a:solidFill>
            <a:schemeClr val="bg1"/>
          </a:solidFill>
        </p:spPr>
        <p:txBody>
          <a:bodyPr wrap="square" rtlCol="0">
            <a:spAutoFit/>
          </a:bodyPr>
          <a:lstStyle/>
          <a:p>
            <a:endParaRPr lang="en-US"/>
          </a:p>
        </p:txBody>
      </p:sp>
      <p:sp>
        <p:nvSpPr>
          <p:cNvPr id="50" name="TextBox 49">
            <a:extLst>
              <a:ext uri="{FF2B5EF4-FFF2-40B4-BE49-F238E27FC236}">
                <a16:creationId xmlns:a16="http://schemas.microsoft.com/office/drawing/2014/main" id="{78596934-CF33-4E01-965D-2ABF0C857554}"/>
              </a:ext>
            </a:extLst>
          </p:cNvPr>
          <p:cNvSpPr txBox="1"/>
          <p:nvPr/>
        </p:nvSpPr>
        <p:spPr>
          <a:xfrm>
            <a:off x="2338676" y="7231439"/>
            <a:ext cx="656597" cy="118957"/>
          </a:xfrm>
          <a:prstGeom prst="rect">
            <a:avLst/>
          </a:prstGeom>
          <a:solidFill>
            <a:schemeClr val="bg1"/>
          </a:solidFill>
        </p:spPr>
        <p:txBody>
          <a:bodyPr wrap="square" rtlCol="0">
            <a:spAutoFit/>
          </a:bodyPr>
          <a:lstStyle/>
          <a:p>
            <a:endParaRPr lang="en-US"/>
          </a:p>
        </p:txBody>
      </p:sp>
      <p:sp>
        <p:nvSpPr>
          <p:cNvPr id="51" name="TextBox 50">
            <a:extLst>
              <a:ext uri="{FF2B5EF4-FFF2-40B4-BE49-F238E27FC236}">
                <a16:creationId xmlns:a16="http://schemas.microsoft.com/office/drawing/2014/main" id="{18EAC6A3-88EA-4FC2-A99F-6AC2E1FCC40F}"/>
              </a:ext>
            </a:extLst>
          </p:cNvPr>
          <p:cNvSpPr txBox="1"/>
          <p:nvPr/>
        </p:nvSpPr>
        <p:spPr>
          <a:xfrm>
            <a:off x="2006452" y="7425979"/>
            <a:ext cx="656597" cy="118957"/>
          </a:xfrm>
          <a:prstGeom prst="rect">
            <a:avLst/>
          </a:prstGeom>
          <a:solidFill>
            <a:schemeClr val="bg1"/>
          </a:solidFill>
        </p:spPr>
        <p:txBody>
          <a:bodyPr wrap="square" rtlCol="0">
            <a:spAutoFit/>
          </a:bodyPr>
          <a:lstStyle/>
          <a:p>
            <a:endParaRPr lang="en-US"/>
          </a:p>
        </p:txBody>
      </p:sp>
      <p:sp>
        <p:nvSpPr>
          <p:cNvPr id="23" name="Text Box 7">
            <a:extLst>
              <a:ext uri="{FF2B5EF4-FFF2-40B4-BE49-F238E27FC236}">
                <a16:creationId xmlns:a16="http://schemas.microsoft.com/office/drawing/2014/main" id="{CB4A409D-3298-458B-8264-9C6D40575C7F}"/>
              </a:ext>
            </a:extLst>
          </p:cNvPr>
          <p:cNvSpPr txBox="1">
            <a:spLocks noChangeArrowheads="1"/>
          </p:cNvSpPr>
          <p:nvPr/>
        </p:nvSpPr>
        <p:spPr bwMode="auto">
          <a:xfrm>
            <a:off x="550362" y="8911543"/>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6">
            <a:extLst>
              <a:ext uri="{FF2B5EF4-FFF2-40B4-BE49-F238E27FC236}">
                <a16:creationId xmlns:a16="http://schemas.microsoft.com/office/drawing/2014/main" id="{F4BD21AA-E8FD-89D8-B61D-92AC318EC97B}"/>
              </a:ext>
            </a:extLst>
          </p:cNvPr>
          <p:cNvSpPr txBox="1">
            <a:spLocks noChangeArrowheads="1"/>
          </p:cNvSpPr>
          <p:nvPr/>
        </p:nvSpPr>
        <p:spPr bwMode="auto">
          <a:xfrm>
            <a:off x="6036179" y="8920967"/>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September 2024</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#2</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8722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414A021-5B90-49C1-8A3B-0675BA212B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867" y="2499520"/>
            <a:ext cx="5395602" cy="305251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D4FFFD-9FCF-46EF-8B04-E56A6564DE5D}"/>
              </a:ext>
            </a:extLst>
          </p:cNvPr>
          <p:cNvPicPr>
            <a:picLocks noChangeAspect="1"/>
          </p:cNvPicPr>
          <p:nvPr/>
        </p:nvPicPr>
        <p:blipFill>
          <a:blip r:embed="rId5"/>
          <a:stretch>
            <a:fillRect/>
          </a:stretch>
        </p:blipFill>
        <p:spPr>
          <a:xfrm>
            <a:off x="618553" y="5812491"/>
            <a:ext cx="5395602" cy="2832534"/>
          </a:xfrm>
          <a:prstGeom prst="rect">
            <a:avLst/>
          </a:prstGeom>
          <a:ln w="12700">
            <a:solidFill>
              <a:schemeClr val="tx1"/>
            </a:solidFill>
          </a:ln>
        </p:spPr>
      </p:pic>
      <p:sp>
        <p:nvSpPr>
          <p:cNvPr id="42" name="Oval 41">
            <a:extLst>
              <a:ext uri="{FF2B5EF4-FFF2-40B4-BE49-F238E27FC236}">
                <a16:creationId xmlns:a16="http://schemas.microsoft.com/office/drawing/2014/main" id="{4E9D4086-27BB-4E5D-B10C-D383BD261E03}"/>
              </a:ext>
            </a:extLst>
          </p:cNvPr>
          <p:cNvSpPr/>
          <p:nvPr/>
        </p:nvSpPr>
        <p:spPr>
          <a:xfrm>
            <a:off x="422089" y="1592169"/>
            <a:ext cx="331555" cy="314112"/>
          </a:xfrm>
          <a:prstGeom prst="ellipse">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solidFill>
                  <a:srgbClr val="92D050"/>
                </a:solidFill>
              </a:rPr>
              <a:t>4</a:t>
            </a:r>
          </a:p>
        </p:txBody>
      </p:sp>
      <p:sp>
        <p:nvSpPr>
          <p:cNvPr id="16" name="Rectangle 15">
            <a:extLst>
              <a:ext uri="{FF2B5EF4-FFF2-40B4-BE49-F238E27FC236}">
                <a16:creationId xmlns:a16="http://schemas.microsoft.com/office/drawing/2014/main" id="{31379E07-60DD-4DB2-B303-3C0E509141B8}"/>
              </a:ext>
            </a:extLst>
          </p:cNvPr>
          <p:cNvSpPr/>
          <p:nvPr/>
        </p:nvSpPr>
        <p:spPr>
          <a:xfrm>
            <a:off x="123951" y="940850"/>
            <a:ext cx="195126" cy="303721"/>
          </a:xfrm>
          <a:prstGeom prst="rect">
            <a:avLst/>
          </a:prstGeom>
          <a:solidFill>
            <a:srgbClr val="C4D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n1302654\Desktop\AMsuite_Logo_Blu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817" y="942878"/>
            <a:ext cx="1498754" cy="303721"/>
          </a:xfrm>
          <a:prstGeom prst="rect">
            <a:avLst/>
          </a:prstGeom>
          <a:noFill/>
          <a:ln>
            <a:noFill/>
          </a:ln>
        </p:spPr>
      </p:pic>
      <p:pic>
        <p:nvPicPr>
          <p:cNvPr id="47" name="Picture 46">
            <a:extLst>
              <a:ext uri="{FF2B5EF4-FFF2-40B4-BE49-F238E27FC236}">
                <a16:creationId xmlns:a16="http://schemas.microsoft.com/office/drawing/2014/main" id="{94A56A28-3443-456F-B435-6DBA96F00190}"/>
              </a:ext>
            </a:extLst>
          </p:cNvPr>
          <p:cNvPicPr/>
          <p:nvPr/>
        </p:nvPicPr>
        <p:blipFill rotWithShape="1">
          <a:blip r:embed="rId7" cstate="print">
            <a:extLst>
              <a:ext uri="{28A0092B-C50C-407E-A947-70E740481C1C}">
                <a14:useLocalDpi xmlns:a14="http://schemas.microsoft.com/office/drawing/2010/main" val="0"/>
              </a:ext>
            </a:extLst>
          </a:blip>
          <a:srcRect l="2203" t="9086" r="71471" b="42019"/>
          <a:stretch/>
        </p:blipFill>
        <p:spPr>
          <a:xfrm>
            <a:off x="127888" y="68951"/>
            <a:ext cx="1814892" cy="683973"/>
          </a:xfrm>
          <a:prstGeom prst="rect">
            <a:avLst/>
          </a:prstGeom>
        </p:spPr>
      </p:pic>
      <p:cxnSp>
        <p:nvCxnSpPr>
          <p:cNvPr id="11" name="Straight Connector 10">
            <a:extLst>
              <a:ext uri="{FF2B5EF4-FFF2-40B4-BE49-F238E27FC236}">
                <a16:creationId xmlns:a16="http://schemas.microsoft.com/office/drawing/2014/main" id="{87C08E11-DE6F-4942-9477-85E9F5DB4B7A}"/>
              </a:ext>
            </a:extLst>
          </p:cNvPr>
          <p:cNvCxnSpPr/>
          <p:nvPr/>
        </p:nvCxnSpPr>
        <p:spPr>
          <a:xfrm>
            <a:off x="130844" y="854030"/>
            <a:ext cx="6607266" cy="0"/>
          </a:xfrm>
          <a:prstGeom prst="line">
            <a:avLst/>
          </a:prstGeom>
          <a:ln w="9525">
            <a:solidFill>
              <a:srgbClr val="5F6062"/>
            </a:solidFill>
          </a:ln>
        </p:spPr>
        <p:style>
          <a:lnRef idx="1">
            <a:schemeClr val="accent1"/>
          </a:lnRef>
          <a:fillRef idx="0">
            <a:schemeClr val="accent1"/>
          </a:fillRef>
          <a:effectRef idx="0">
            <a:schemeClr val="accent1"/>
          </a:effectRef>
          <a:fontRef idx="minor">
            <a:schemeClr val="tx1"/>
          </a:fontRef>
        </p:style>
      </p:cxnSp>
      <p:pic>
        <p:nvPicPr>
          <p:cNvPr id="31" name="Picture 30" descr="Logo&#10;&#10;Description automatically generated">
            <a:extLst>
              <a:ext uri="{FF2B5EF4-FFF2-40B4-BE49-F238E27FC236}">
                <a16:creationId xmlns:a16="http://schemas.microsoft.com/office/drawing/2014/main" id="{3C0DABC0-5E42-4953-873F-DDD979FA0DA2}"/>
              </a:ext>
            </a:extLst>
          </p:cNvPr>
          <p:cNvPicPr>
            <a:picLocks noChangeAspect="1"/>
          </p:cNvPicPr>
          <p:nvPr/>
        </p:nvPicPr>
        <p:blipFill rotWithShape="1">
          <a:blip r:embed="rId8">
            <a:extLst>
              <a:ext uri="{28A0092B-C50C-407E-A947-70E740481C1C}">
                <a14:useLocalDpi xmlns:a14="http://schemas.microsoft.com/office/drawing/2010/main" val="0"/>
              </a:ext>
            </a:extLst>
          </a:blip>
          <a:srcRect l="66849" t="17372" r="1507" b="13203"/>
          <a:stretch/>
        </p:blipFill>
        <p:spPr>
          <a:xfrm>
            <a:off x="5279114" y="110112"/>
            <a:ext cx="1470083" cy="636849"/>
          </a:xfrm>
          <a:prstGeom prst="rect">
            <a:avLst/>
          </a:prstGeom>
        </p:spPr>
      </p:pic>
      <p:sp>
        <p:nvSpPr>
          <p:cNvPr id="27" name="Text Box 14">
            <a:extLst>
              <a:ext uri="{FF2B5EF4-FFF2-40B4-BE49-F238E27FC236}">
                <a16:creationId xmlns:a16="http://schemas.microsoft.com/office/drawing/2014/main" id="{A819F5B5-DBDF-4C6F-AD14-48F388737D14}"/>
              </a:ext>
            </a:extLst>
          </p:cNvPr>
          <p:cNvSpPr txBox="1">
            <a:spLocks noChangeArrowheads="1"/>
          </p:cNvSpPr>
          <p:nvPr/>
        </p:nvSpPr>
        <p:spPr bwMode="auto">
          <a:xfrm>
            <a:off x="1994166" y="951869"/>
            <a:ext cx="4767097" cy="29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lgn="r">
              <a:lnSpc>
                <a:spcPts val="2290"/>
              </a:lnSpc>
              <a:spcBef>
                <a:spcPts val="0"/>
              </a:spcBef>
              <a:spcAft>
                <a:spcPts val="0"/>
              </a:spcAft>
            </a:pPr>
            <a:r>
              <a:rPr lang="en-US" sz="2000" spc="-5">
                <a:solidFill>
                  <a:srgbClr val="00A4DE"/>
                </a:solidFill>
                <a:latin typeface="Raleway" panose="020B0003030101060003" pitchFamily="34" charset="0"/>
                <a:ea typeface="Calibri" panose="020F0502020204030204" pitchFamily="34" charset="0"/>
                <a:cs typeface="Times New Roman" panose="02020603050405020304" pitchFamily="18" charset="0"/>
              </a:rPr>
              <a:t>Viewing Activities</a:t>
            </a:r>
            <a:endParaRPr lang="en-US" sz="1200">
              <a:solidFill>
                <a:srgbClr val="FF0000"/>
              </a:solidFill>
              <a:effectLst/>
              <a:latin typeface="Raleway" panose="020B0003030101060003"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67941C55-7FCF-4BC7-BED7-56A6B9D011B7}"/>
              </a:ext>
            </a:extLst>
          </p:cNvPr>
          <p:cNvSpPr txBox="1"/>
          <p:nvPr/>
        </p:nvSpPr>
        <p:spPr>
          <a:xfrm>
            <a:off x="753644" y="1537841"/>
            <a:ext cx="5889768" cy="738664"/>
          </a:xfrm>
          <a:prstGeom prst="rect">
            <a:avLst/>
          </a:prstGeom>
          <a:noFill/>
        </p:spPr>
        <p:txBody>
          <a:bodyPr wrap="square">
            <a:spAutoFit/>
          </a:bodyPr>
          <a:lstStyle/>
          <a:p>
            <a:r>
              <a:rPr lang="en-US" sz="1400">
                <a:latin typeface="Raleway" panose="020B0003030101060003" pitchFamily="34" charset="0"/>
                <a:cs typeface="Arial" panose="020B0604020202020204" pitchFamily="34" charset="0"/>
              </a:rPr>
              <a:t>To Complete the Activity and remove from the list, select </a:t>
            </a:r>
          </a:p>
          <a:p>
            <a:r>
              <a:rPr lang="en-US" sz="1400">
                <a:latin typeface="Raleway" panose="020B0003030101060003" pitchFamily="34" charset="0"/>
                <a:cs typeface="Arial" panose="020B0604020202020204" pitchFamily="34" charset="0"/>
              </a:rPr>
              <a:t>Complete from within the Activity or from the Home Page </a:t>
            </a:r>
          </a:p>
          <a:p>
            <a:r>
              <a:rPr lang="en-US" sz="1400">
                <a:latin typeface="Raleway" panose="020B0003030101060003" pitchFamily="34" charset="0"/>
                <a:cs typeface="Arial" panose="020B0604020202020204" pitchFamily="34" charset="0"/>
              </a:rPr>
              <a:t>list of Activities, select Complete</a:t>
            </a:r>
            <a:endParaRPr lang="en-US" sz="1400"/>
          </a:p>
        </p:txBody>
      </p:sp>
      <p:grpSp>
        <p:nvGrpSpPr>
          <p:cNvPr id="21" name="Group 20">
            <a:extLst>
              <a:ext uri="{FF2B5EF4-FFF2-40B4-BE49-F238E27FC236}">
                <a16:creationId xmlns:a16="http://schemas.microsoft.com/office/drawing/2014/main" id="{91701F85-2792-4447-B861-9AF5F5DDDC3D}"/>
              </a:ext>
            </a:extLst>
          </p:cNvPr>
          <p:cNvGrpSpPr>
            <a:grpSpLocks/>
          </p:cNvGrpSpPr>
          <p:nvPr/>
        </p:nvGrpSpPr>
        <p:grpSpPr bwMode="auto">
          <a:xfrm>
            <a:off x="320805" y="8878249"/>
            <a:ext cx="6169660" cy="1270"/>
            <a:chOff x="920" y="15070"/>
            <a:chExt cx="9716" cy="2"/>
          </a:xfrm>
        </p:grpSpPr>
        <p:sp>
          <p:nvSpPr>
            <p:cNvPr id="22" name="Freeform 24">
              <a:extLst>
                <a:ext uri="{FF2B5EF4-FFF2-40B4-BE49-F238E27FC236}">
                  <a16:creationId xmlns:a16="http://schemas.microsoft.com/office/drawing/2014/main" id="{1D655F52-B744-44DC-B14E-31410E98337E}"/>
                </a:ext>
              </a:extLst>
            </p:cNvPr>
            <p:cNvSpPr>
              <a:spLocks/>
            </p:cNvSpPr>
            <p:nvPr/>
          </p:nvSpPr>
          <p:spPr bwMode="auto">
            <a:xfrm>
              <a:off x="920" y="15070"/>
              <a:ext cx="9716" cy="2"/>
            </a:xfrm>
            <a:custGeom>
              <a:avLst/>
              <a:gdLst>
                <a:gd name="T0" fmla="+- 0 920 920"/>
                <a:gd name="T1" fmla="*/ T0 w 9716"/>
                <a:gd name="T2" fmla="+- 0 10636 920"/>
                <a:gd name="T3" fmla="*/ T2 w 9716"/>
              </a:gdLst>
              <a:ahLst/>
              <a:cxnLst>
                <a:cxn ang="0">
                  <a:pos x="T1" y="0"/>
                </a:cxn>
                <a:cxn ang="0">
                  <a:pos x="T3" y="0"/>
                </a:cxn>
              </a:cxnLst>
              <a:rect l="0" t="0" r="r" b="b"/>
              <a:pathLst>
                <a:path w="9716">
                  <a:moveTo>
                    <a:pt x="0" y="0"/>
                  </a:moveTo>
                  <a:lnTo>
                    <a:pt x="9716" y="0"/>
                  </a:lnTo>
                </a:path>
              </a:pathLst>
            </a:custGeom>
            <a:noFill/>
            <a:ln w="38608">
              <a:solidFill>
                <a:srgbClr val="007BA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 name="TextBox 1">
            <a:extLst>
              <a:ext uri="{FF2B5EF4-FFF2-40B4-BE49-F238E27FC236}">
                <a16:creationId xmlns:a16="http://schemas.microsoft.com/office/drawing/2014/main" id="{B5CE749F-7884-47CC-B0F5-DC393BA5C73F}"/>
              </a:ext>
            </a:extLst>
          </p:cNvPr>
          <p:cNvSpPr txBox="1"/>
          <p:nvPr/>
        </p:nvSpPr>
        <p:spPr>
          <a:xfrm>
            <a:off x="2038350" y="4867219"/>
            <a:ext cx="419100" cy="142931"/>
          </a:xfrm>
          <a:prstGeom prst="rect">
            <a:avLst/>
          </a:prstGeom>
          <a:solidFill>
            <a:schemeClr val="bg1"/>
          </a:solidFill>
          <a:ln>
            <a:solidFill>
              <a:schemeClr val="bg1"/>
            </a:solidFill>
          </a:ln>
        </p:spPr>
        <p:txBody>
          <a:bodyPr wrap="square" rtlCol="0">
            <a:spAutoFit/>
          </a:bodyPr>
          <a:lstStyle/>
          <a:p>
            <a:endParaRPr lang="en-US"/>
          </a:p>
        </p:txBody>
      </p:sp>
      <p:sp>
        <p:nvSpPr>
          <p:cNvPr id="15" name="TextBox 14">
            <a:extLst>
              <a:ext uri="{FF2B5EF4-FFF2-40B4-BE49-F238E27FC236}">
                <a16:creationId xmlns:a16="http://schemas.microsoft.com/office/drawing/2014/main" id="{0EE3E467-BECC-4134-AA25-D4F7BF44E7A3}"/>
              </a:ext>
            </a:extLst>
          </p:cNvPr>
          <p:cNvSpPr txBox="1"/>
          <p:nvPr/>
        </p:nvSpPr>
        <p:spPr>
          <a:xfrm>
            <a:off x="1679121" y="5195749"/>
            <a:ext cx="419100" cy="142931"/>
          </a:xfrm>
          <a:prstGeom prst="rect">
            <a:avLst/>
          </a:prstGeom>
          <a:solidFill>
            <a:schemeClr val="bg1"/>
          </a:solidFill>
          <a:ln>
            <a:solidFill>
              <a:schemeClr val="bg1"/>
            </a:solidFill>
          </a:ln>
        </p:spPr>
        <p:txBody>
          <a:bodyPr wrap="square" rtlCol="0">
            <a:spAutoFit/>
          </a:bodyPr>
          <a:lstStyle/>
          <a:p>
            <a:endParaRPr lang="en-US"/>
          </a:p>
        </p:txBody>
      </p:sp>
      <p:sp>
        <p:nvSpPr>
          <p:cNvPr id="17" name="TextBox 16">
            <a:extLst>
              <a:ext uri="{FF2B5EF4-FFF2-40B4-BE49-F238E27FC236}">
                <a16:creationId xmlns:a16="http://schemas.microsoft.com/office/drawing/2014/main" id="{BD467E6C-AE1C-4A7C-AD26-72933FE2CA01}"/>
              </a:ext>
            </a:extLst>
          </p:cNvPr>
          <p:cNvSpPr txBox="1"/>
          <p:nvPr/>
        </p:nvSpPr>
        <p:spPr>
          <a:xfrm>
            <a:off x="1742755" y="5378047"/>
            <a:ext cx="419100" cy="142931"/>
          </a:xfrm>
          <a:prstGeom prst="rect">
            <a:avLst/>
          </a:prstGeom>
          <a:solidFill>
            <a:schemeClr val="bg1"/>
          </a:solidFill>
          <a:ln>
            <a:solidFill>
              <a:schemeClr val="bg1"/>
            </a:solidFill>
          </a:ln>
        </p:spPr>
        <p:txBody>
          <a:bodyPr wrap="square" rtlCol="0">
            <a:spAutoFit/>
          </a:bodyPr>
          <a:lstStyle/>
          <a:p>
            <a:endParaRPr lang="en-US"/>
          </a:p>
        </p:txBody>
      </p:sp>
      <p:sp>
        <p:nvSpPr>
          <p:cNvPr id="18" name="TextBox 17">
            <a:extLst>
              <a:ext uri="{FF2B5EF4-FFF2-40B4-BE49-F238E27FC236}">
                <a16:creationId xmlns:a16="http://schemas.microsoft.com/office/drawing/2014/main" id="{668AA777-76EC-4CCF-B364-9D1578282A46}"/>
              </a:ext>
            </a:extLst>
          </p:cNvPr>
          <p:cNvSpPr txBox="1"/>
          <p:nvPr/>
        </p:nvSpPr>
        <p:spPr>
          <a:xfrm>
            <a:off x="1904680" y="6248345"/>
            <a:ext cx="362270" cy="76256"/>
          </a:xfrm>
          <a:prstGeom prst="rect">
            <a:avLst/>
          </a:prstGeom>
          <a:solidFill>
            <a:schemeClr val="bg1"/>
          </a:solidFill>
          <a:ln>
            <a:solidFill>
              <a:schemeClr val="bg1"/>
            </a:solidFill>
          </a:ln>
        </p:spPr>
        <p:txBody>
          <a:bodyPr wrap="square" rtlCol="0">
            <a:spAutoFit/>
          </a:bodyPr>
          <a:lstStyle/>
          <a:p>
            <a:endParaRPr lang="en-US"/>
          </a:p>
        </p:txBody>
      </p:sp>
      <p:sp>
        <p:nvSpPr>
          <p:cNvPr id="19" name="TextBox 18">
            <a:extLst>
              <a:ext uri="{FF2B5EF4-FFF2-40B4-BE49-F238E27FC236}">
                <a16:creationId xmlns:a16="http://schemas.microsoft.com/office/drawing/2014/main" id="{800DAF17-24DB-4AF3-BB6B-F0FDD9C4CA3D}"/>
              </a:ext>
            </a:extLst>
          </p:cNvPr>
          <p:cNvSpPr txBox="1"/>
          <p:nvPr/>
        </p:nvSpPr>
        <p:spPr>
          <a:xfrm>
            <a:off x="2060121" y="6324602"/>
            <a:ext cx="825954" cy="142932"/>
          </a:xfrm>
          <a:prstGeom prst="rect">
            <a:avLst/>
          </a:prstGeom>
          <a:solidFill>
            <a:schemeClr val="bg1"/>
          </a:solidFill>
          <a:ln>
            <a:solidFill>
              <a:schemeClr val="bg1"/>
            </a:solidFill>
          </a:ln>
        </p:spPr>
        <p:txBody>
          <a:bodyPr wrap="square" rtlCol="0">
            <a:spAutoFit/>
          </a:bodyPr>
          <a:lstStyle/>
          <a:p>
            <a:endParaRPr lang="en-US"/>
          </a:p>
        </p:txBody>
      </p:sp>
      <p:sp>
        <p:nvSpPr>
          <p:cNvPr id="20" name="TextBox 19">
            <a:extLst>
              <a:ext uri="{FF2B5EF4-FFF2-40B4-BE49-F238E27FC236}">
                <a16:creationId xmlns:a16="http://schemas.microsoft.com/office/drawing/2014/main" id="{11B10779-74D4-4883-A776-4B203801860F}"/>
              </a:ext>
            </a:extLst>
          </p:cNvPr>
          <p:cNvSpPr txBox="1"/>
          <p:nvPr/>
        </p:nvSpPr>
        <p:spPr>
          <a:xfrm>
            <a:off x="2415948" y="7413348"/>
            <a:ext cx="419100" cy="142931"/>
          </a:xfrm>
          <a:prstGeom prst="rect">
            <a:avLst/>
          </a:prstGeom>
          <a:solidFill>
            <a:schemeClr val="bg1"/>
          </a:solidFill>
          <a:ln>
            <a:solidFill>
              <a:schemeClr val="bg1"/>
            </a:solidFill>
          </a:ln>
        </p:spPr>
        <p:txBody>
          <a:bodyPr wrap="square" rtlCol="0">
            <a:spAutoFit/>
          </a:bodyPr>
          <a:lstStyle/>
          <a:p>
            <a:endParaRPr lang="en-US"/>
          </a:p>
        </p:txBody>
      </p:sp>
      <p:sp>
        <p:nvSpPr>
          <p:cNvPr id="23" name="TextBox 22">
            <a:extLst>
              <a:ext uri="{FF2B5EF4-FFF2-40B4-BE49-F238E27FC236}">
                <a16:creationId xmlns:a16="http://schemas.microsoft.com/office/drawing/2014/main" id="{DAFC0EDD-2C93-46FC-B4B3-E6B1F2AB2EAE}"/>
              </a:ext>
            </a:extLst>
          </p:cNvPr>
          <p:cNvSpPr txBox="1"/>
          <p:nvPr/>
        </p:nvSpPr>
        <p:spPr>
          <a:xfrm>
            <a:off x="2164896" y="7591900"/>
            <a:ext cx="419100" cy="142931"/>
          </a:xfrm>
          <a:prstGeom prst="rect">
            <a:avLst/>
          </a:prstGeom>
          <a:solidFill>
            <a:schemeClr val="bg1"/>
          </a:solidFill>
          <a:ln>
            <a:solidFill>
              <a:schemeClr val="bg1"/>
            </a:solidFill>
          </a:ln>
        </p:spPr>
        <p:txBody>
          <a:bodyPr wrap="square" rtlCol="0">
            <a:spAutoFit/>
          </a:bodyPr>
          <a:lstStyle/>
          <a:p>
            <a:endParaRPr lang="en-US"/>
          </a:p>
        </p:txBody>
      </p:sp>
      <p:sp>
        <p:nvSpPr>
          <p:cNvPr id="25" name="Text Box 7">
            <a:extLst>
              <a:ext uri="{FF2B5EF4-FFF2-40B4-BE49-F238E27FC236}">
                <a16:creationId xmlns:a16="http://schemas.microsoft.com/office/drawing/2014/main" id="{13A1B116-70AD-4DF3-9702-45E15800231F}"/>
              </a:ext>
            </a:extLst>
          </p:cNvPr>
          <p:cNvSpPr txBox="1">
            <a:spLocks noChangeArrowheads="1"/>
          </p:cNvSpPr>
          <p:nvPr/>
        </p:nvSpPr>
        <p:spPr bwMode="auto">
          <a:xfrm>
            <a:off x="550362" y="8911543"/>
            <a:ext cx="5757276" cy="24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600">
                <a:effectLst/>
                <a:latin typeface="Raleway" panose="020B0503030101060003" pitchFamily="34" charset="0"/>
                <a:ea typeface="Calibri" panose="020F0502020204030204" pitchFamily="34" charset="0"/>
                <a:cs typeface="Arial" panose="020B0604020202020204" pitchFamily="34" charset="0"/>
              </a:rPr>
              <a:t>For Agent Use Only - Not for Distribution</a:t>
            </a:r>
            <a:br>
              <a:rPr lang="en-US" sz="600"/>
            </a:br>
            <a:r>
              <a:rPr lang="en-US" sz="600"/>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6">
            <a:extLst>
              <a:ext uri="{FF2B5EF4-FFF2-40B4-BE49-F238E27FC236}">
                <a16:creationId xmlns:a16="http://schemas.microsoft.com/office/drawing/2014/main" id="{395DDC5D-5C74-4DA4-952F-86DD3FC97ED2}"/>
              </a:ext>
            </a:extLst>
          </p:cNvPr>
          <p:cNvSpPr txBox="1">
            <a:spLocks noChangeArrowheads="1"/>
          </p:cNvSpPr>
          <p:nvPr/>
        </p:nvSpPr>
        <p:spPr bwMode="auto">
          <a:xfrm>
            <a:off x="5973001" y="8949336"/>
            <a:ext cx="669273" cy="2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25"/>
              </a:spcBef>
              <a:spcAft>
                <a:spcPts val="0"/>
              </a:spcAft>
            </a:pPr>
            <a:r>
              <a:rPr lang="en-US" sz="600">
                <a:effectLst/>
                <a:latin typeface="Raleway" panose="020B0503030101060003" pitchFamily="34" charset="0"/>
                <a:ea typeface="Arial" panose="020B0604020202020204" pitchFamily="34" charset="0"/>
                <a:cs typeface="Arial" panose="020B0604020202020204" pitchFamily="34" charset="0"/>
              </a:rPr>
              <a:t>February 2022</a:t>
            </a:r>
          </a:p>
          <a:p>
            <a:pPr marL="0" marR="0">
              <a:spcBef>
                <a:spcPts val="25"/>
              </a:spcBef>
              <a:spcAft>
                <a:spcPts val="0"/>
              </a:spcAft>
            </a:pPr>
            <a:r>
              <a:rPr lang="en-US" sz="600">
                <a:latin typeface="Raleway" panose="020B0503030101060003" pitchFamily="34" charset="0"/>
                <a:ea typeface="Calibri" panose="020F0502020204030204" pitchFamily="34" charset="0"/>
                <a:cs typeface="Arial" panose="020B0604020202020204" pitchFamily="34" charset="0"/>
              </a:rPr>
              <a:t>Version: #1</a:t>
            </a:r>
            <a:endParaRPr lang="en-US" sz="600">
              <a:effectLst/>
              <a:latin typeface="Raleway" panose="020B0503030101060003"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40487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bJucr9e"/>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1093</Words>
  <Application>Microsoft Office PowerPoint</Application>
  <PresentationFormat>Letter Paper (8.5x11 in)</PresentationFormat>
  <Paragraphs>116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Raleway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Munich Re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Mayhall Edward - Cincinnati-AMIG</dc:creator>
  <cp:lastModifiedBy>Norrish Samantha - Cincinnati-AMIG</cp:lastModifiedBy>
  <cp:revision>2</cp:revision>
  <dcterms:created xsi:type="dcterms:W3CDTF">2019-04-26T14:32:00Z</dcterms:created>
  <dcterms:modified xsi:type="dcterms:W3CDTF">2024-10-02T14:44:55Z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E7EB22D8-39DF-4C20-B22B-C5F72FB0E5F0</vt:lpwstr>
  </property>
  <property fmtid="{D5CDD505-2E9C-101B-9397-08002B2CF9AE}" pid="3" name="ArticulatePath">
    <vt:lpwstr>Presentation2</vt:lpwstr>
  </property>
  <property fmtid="{D5CDD505-2E9C-101B-9397-08002B2CF9AE}" pid="4" name="MSIP_Label_2fd8fe8b-c986-44db-8743-88f802e97a58_Enabled">
    <vt:lpwstr>True</vt:lpwstr>
  </property>
  <property fmtid="{D5CDD505-2E9C-101B-9397-08002B2CF9AE}" pid="5" name="MSIP_Label_2fd8fe8b-c986-44db-8743-88f802e97a58_SiteId">
    <vt:lpwstr>582259a1-dcaa-4cca-b1cf-e60d3f045ecd</vt:lpwstr>
  </property>
  <property fmtid="{D5CDD505-2E9C-101B-9397-08002B2CF9AE}" pid="6" name="MSIP_Label_2fd8fe8b-c986-44db-8743-88f802e97a58_Owner">
    <vt:lpwstr>EMayhall@amig.com</vt:lpwstr>
  </property>
  <property fmtid="{D5CDD505-2E9C-101B-9397-08002B2CF9AE}" pid="7" name="MSIP_Label_2fd8fe8b-c986-44db-8743-88f802e97a58_SetDate">
    <vt:lpwstr>2019-04-26T15:00:57.4697786Z</vt:lpwstr>
  </property>
  <property fmtid="{D5CDD505-2E9C-101B-9397-08002B2CF9AE}" pid="8" name="MSIP_Label_2fd8fe8b-c986-44db-8743-88f802e97a58_Name">
    <vt:lpwstr>C2 for internal use only</vt:lpwstr>
  </property>
  <property fmtid="{D5CDD505-2E9C-101B-9397-08002B2CF9AE}" pid="9" name="MSIP_Label_2fd8fe8b-c986-44db-8743-88f802e97a58_Application">
    <vt:lpwstr>Microsoft Azure Information Protection</vt:lpwstr>
  </property>
  <property fmtid="{D5CDD505-2E9C-101B-9397-08002B2CF9AE}" pid="10" name="MSIP_Label_2fd8fe8b-c986-44db-8743-88f802e97a58_Extended_MSFT_Method">
    <vt:lpwstr>Manual</vt:lpwstr>
  </property>
  <property fmtid="{D5CDD505-2E9C-101B-9397-08002B2CF9AE}" pid="11" name="Confidentiality">
    <vt:lpwstr>C2 for internal use only</vt:lpwstr>
  </property>
</Properties>
</file>